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0" r:id="rId1"/>
    <p:sldMasterId id="2147483702" r:id="rId2"/>
  </p:sldMasterIdLst>
  <p:notesMasterIdLst>
    <p:notesMasterId r:id="rId28"/>
  </p:notesMasterIdLst>
  <p:sldIdLst>
    <p:sldId id="256" r:id="rId3"/>
    <p:sldId id="258" r:id="rId4"/>
    <p:sldId id="257" r:id="rId5"/>
    <p:sldId id="259" r:id="rId6"/>
    <p:sldId id="283" r:id="rId7"/>
    <p:sldId id="262" r:id="rId8"/>
    <p:sldId id="280" r:id="rId9"/>
    <p:sldId id="263" r:id="rId10"/>
    <p:sldId id="264" r:id="rId11"/>
    <p:sldId id="265" r:id="rId12"/>
    <p:sldId id="266" r:id="rId13"/>
    <p:sldId id="267" r:id="rId14"/>
    <p:sldId id="281" r:id="rId15"/>
    <p:sldId id="268" r:id="rId16"/>
    <p:sldId id="269" r:id="rId17"/>
    <p:sldId id="271" r:id="rId18"/>
    <p:sldId id="278" r:id="rId19"/>
    <p:sldId id="282" r:id="rId20"/>
    <p:sldId id="272" r:id="rId21"/>
    <p:sldId id="273" r:id="rId22"/>
    <p:sldId id="274" r:id="rId23"/>
    <p:sldId id="275" r:id="rId24"/>
    <p:sldId id="276" r:id="rId25"/>
    <p:sldId id="277"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A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00AB73-65C7-42E7-AAA4-DB5703C0BFBB}" v="391" dt="2022-01-25T17:59:58.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2" autoAdjust="0"/>
    <p:restoredTop sz="94660"/>
  </p:normalViewPr>
  <p:slideViewPr>
    <p:cSldViewPr snapToGrid="0">
      <p:cViewPr varScale="1">
        <p:scale>
          <a:sx n="114" d="100"/>
          <a:sy n="114" d="100"/>
        </p:scale>
        <p:origin x="480" y="84"/>
      </p:cViewPr>
      <p:guideLst/>
    </p:cSldViewPr>
  </p:slideViewPr>
  <p:notesTextViewPr>
    <p:cViewPr>
      <p:scale>
        <a:sx n="1" d="1"/>
        <a:sy n="1" d="1"/>
      </p:scale>
      <p:origin x="0" y="0"/>
    </p:cViewPr>
  </p:notesTextViewPr>
  <p:notesViewPr>
    <p:cSldViewPr snapToGrid="0">
      <p:cViewPr varScale="1">
        <p:scale>
          <a:sx n="87" d="100"/>
          <a:sy n="87"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CB10A53-499C-4319-9047-8F92E23A8EA4}" type="datetimeFigureOut">
              <a:rPr lang="he-IL" smtClean="0"/>
              <a:t>כ"ה/שבט/תשפ"ב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A350257-31F8-476E-825F-379A1EA31479}" type="slidenum">
              <a:rPr lang="he-IL" smtClean="0"/>
              <a:t>‹#›</a:t>
            </a:fld>
            <a:endParaRPr lang="he-IL"/>
          </a:p>
        </p:txBody>
      </p:sp>
    </p:spTree>
    <p:extLst>
      <p:ext uri="{BB962C8B-B14F-4D97-AF65-F5344CB8AC3E}">
        <p14:creationId xmlns:p14="http://schemas.microsoft.com/office/powerpoint/2010/main" val="90047580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737393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78622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2653622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258880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578829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402913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358502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745844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3709542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3684088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306756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494209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6399212" y="5883275"/>
            <a:ext cx="914400" cy="365125"/>
          </a:xfrm>
        </p:spPr>
        <p:txBody>
          <a:bodyPr/>
          <a:lstStyle/>
          <a:p>
            <a:fld id="{13EEE2AF-4173-4798-8E0F-F36EDA04BEA9}" type="datetimeFigureOut">
              <a:rPr lang="he-IL" smtClean="0"/>
              <a:t>כ"ה/שבט/תשפ"ב</a:t>
            </a:fld>
            <a:endParaRPr lang="he-IL"/>
          </a:p>
        </p:txBody>
      </p:sp>
      <p:sp>
        <p:nvSpPr>
          <p:cNvPr id="6" name="Footer Placeholder 5"/>
          <p:cNvSpPr>
            <a:spLocks noGrp="1"/>
          </p:cNvSpPr>
          <p:nvPr>
            <p:ph type="ftr" sz="quarter" idx="11"/>
          </p:nvPr>
        </p:nvSpPr>
        <p:spPr>
          <a:xfrm>
            <a:off x="1141412" y="5883275"/>
            <a:ext cx="5105400" cy="365125"/>
          </a:xfrm>
        </p:spPr>
        <p:txBody>
          <a:bodyPr/>
          <a:lstStyle/>
          <a:p>
            <a:endParaRPr lang="he-IL"/>
          </a:p>
        </p:txBody>
      </p:sp>
      <p:sp>
        <p:nvSpPr>
          <p:cNvPr id="7" name="Slide Number Placeholder 6"/>
          <p:cNvSpPr>
            <a:spLocks noGrp="1"/>
          </p:cNvSpPr>
          <p:nvPr>
            <p:ph type="sldNum" sz="quarter" idx="12"/>
          </p:nvPr>
        </p:nvSpPr>
        <p:spPr>
          <a:xfrm>
            <a:off x="10742612" y="5883275"/>
            <a:ext cx="322567" cy="365125"/>
          </a:xfrm>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3376196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3EEE2AF-4173-4798-8E0F-F36EDA04BEA9}" type="datetimeFigureOut">
              <a:rPr lang="he-IL" smtClean="0"/>
              <a:pPr/>
              <a:t>כ"ה/שבט/תשפ"ב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5C9B125-FA76-4749-BE9D-E085038F3509}" type="slidenum">
              <a:rPr lang="he-IL" smtClean="0"/>
              <a:pPr/>
              <a:t>‹#›</a:t>
            </a:fld>
            <a:endParaRPr lang="he-IL"/>
          </a:p>
        </p:txBody>
      </p:sp>
    </p:spTree>
    <p:extLst>
      <p:ext uri="{BB962C8B-B14F-4D97-AF65-F5344CB8AC3E}">
        <p14:creationId xmlns:p14="http://schemas.microsoft.com/office/powerpoint/2010/main" val="2922423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pPr/>
              <a:t>‹#›</a:t>
            </a:fld>
            <a:endParaRPr lang="he-IL"/>
          </a:p>
        </p:txBody>
      </p:sp>
    </p:spTree>
    <p:extLst>
      <p:ext uri="{BB962C8B-B14F-4D97-AF65-F5344CB8AC3E}">
        <p14:creationId xmlns:p14="http://schemas.microsoft.com/office/powerpoint/2010/main" val="769892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pPr/>
              <a:t>‹#›</a:t>
            </a:fld>
            <a:endParaRPr lang="he-IL"/>
          </a:p>
        </p:txBody>
      </p:sp>
    </p:spTree>
    <p:extLst>
      <p:ext uri="{BB962C8B-B14F-4D97-AF65-F5344CB8AC3E}">
        <p14:creationId xmlns:p14="http://schemas.microsoft.com/office/powerpoint/2010/main" val="3714949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pPr/>
              <a:t>‹#›</a:t>
            </a:fld>
            <a:endParaRPr lang="he-IL"/>
          </a:p>
        </p:txBody>
      </p:sp>
    </p:spTree>
    <p:extLst>
      <p:ext uri="{BB962C8B-B14F-4D97-AF65-F5344CB8AC3E}">
        <p14:creationId xmlns:p14="http://schemas.microsoft.com/office/powerpoint/2010/main" val="2766325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pPr/>
              <a:t>‹#›</a:t>
            </a:fld>
            <a:endParaRPr lang="he-IL"/>
          </a:p>
        </p:txBody>
      </p:sp>
    </p:spTree>
    <p:extLst>
      <p:ext uri="{BB962C8B-B14F-4D97-AF65-F5344CB8AC3E}">
        <p14:creationId xmlns:p14="http://schemas.microsoft.com/office/powerpoint/2010/main" val="12172554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pPr/>
              <a:t>‹#›</a:t>
            </a:fld>
            <a:endParaRPr lang="he-IL"/>
          </a:p>
        </p:txBody>
      </p:sp>
    </p:spTree>
    <p:extLst>
      <p:ext uri="{BB962C8B-B14F-4D97-AF65-F5344CB8AC3E}">
        <p14:creationId xmlns:p14="http://schemas.microsoft.com/office/powerpoint/2010/main" val="2947317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39360304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5294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543714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285048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2630465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426870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156550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523080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3EEE2AF-4173-4798-8E0F-F36EDA04BEA9}" type="datetimeFigureOut">
              <a:rPr lang="he-IL" smtClean="0"/>
              <a:t>כ"ה/שבט/תשפ"ב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5C9B125-FA76-4749-BE9D-E085038F3509}" type="slidenum">
              <a:rPr lang="he-IL" smtClean="0"/>
              <a:t>‹#›</a:t>
            </a:fld>
            <a:endParaRPr lang="he-IL"/>
          </a:p>
        </p:txBody>
      </p:sp>
    </p:spTree>
    <p:extLst>
      <p:ext uri="{BB962C8B-B14F-4D97-AF65-F5344CB8AC3E}">
        <p14:creationId xmlns:p14="http://schemas.microsoft.com/office/powerpoint/2010/main" val="2569537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9B125-FA76-4749-BE9D-E085038F3509}" type="slidenum">
              <a:rPr lang="he-IL" smtClean="0"/>
              <a:pPr/>
              <a:t>‹#›</a:t>
            </a:fld>
            <a:endParaRPr lang="he-IL"/>
          </a:p>
        </p:txBody>
      </p:sp>
    </p:spTree>
    <p:extLst>
      <p:ext uri="{BB962C8B-B14F-4D97-AF65-F5344CB8AC3E}">
        <p14:creationId xmlns:p14="http://schemas.microsoft.com/office/powerpoint/2010/main" val="3881806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3EEE2AF-4173-4798-8E0F-F36EDA04BEA9}" type="datetimeFigureOut">
              <a:rPr lang="he-IL" smtClean="0"/>
              <a:pPr/>
              <a:t>כ"ה/שבט/תשפ"ב</a:t>
            </a:fld>
            <a:endParaRPr lang="he-IL"/>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he-IL"/>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5C9B125-FA76-4749-BE9D-E085038F3509}" type="slidenum">
              <a:rPr lang="he-IL" smtClean="0"/>
              <a:pPr/>
              <a:t>‹#›</a:t>
            </a:fld>
            <a:endParaRPr lang="he-IL"/>
          </a:p>
        </p:txBody>
      </p:sp>
    </p:spTree>
    <p:extLst>
      <p:ext uri="{BB962C8B-B14F-4D97-AF65-F5344CB8AC3E}">
        <p14:creationId xmlns:p14="http://schemas.microsoft.com/office/powerpoint/2010/main" val="3467705694"/>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1"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hyperlink" Target="https://gadgets.ndtv.com/mobiles/phone-find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F51CAF27-14E4-490F-9151-E0703CA6CFEA}"/>
              </a:ext>
            </a:extLst>
          </p:cNvPr>
          <p:cNvSpPr txBox="1"/>
          <p:nvPr/>
        </p:nvSpPr>
        <p:spPr>
          <a:xfrm>
            <a:off x="41945" y="515923"/>
            <a:ext cx="12108110" cy="923330"/>
          </a:xfrm>
          <a:prstGeom prst="rect">
            <a:avLst/>
          </a:prstGeom>
          <a:noFill/>
        </p:spPr>
        <p:txBody>
          <a:bodyPr wrap="square">
            <a:spAutoFit/>
          </a:bodyPr>
          <a:lstStyle/>
          <a:p>
            <a:pPr algn="ctr"/>
            <a:r>
              <a:rPr lang="en-US" sz="5400" b="1" dirty="0">
                <a:ln w="15875">
                  <a:solidFill>
                    <a:schemeClr val="bg1"/>
                  </a:solidFill>
                </a:ln>
                <a:solidFill>
                  <a:prstClr val="white"/>
                </a:solidFill>
                <a:latin typeface="Arial Nova Cond" panose="020B0604020202020204" pitchFamily="34" charset="0"/>
                <a:ea typeface="+mj-ea"/>
                <a:cs typeface="+mj-cs"/>
              </a:rPr>
              <a:t>MOBILE DEVICES </a:t>
            </a:r>
            <a:r>
              <a:rPr kumimoji="0" lang="en-US" sz="5400" b="1" i="0" u="none" strike="noStrike" kern="1200" cap="none" spc="0" normalizeH="0" baseline="0" noProof="0" dirty="0">
                <a:ln w="15875">
                  <a:solidFill>
                    <a:schemeClr val="bg1"/>
                  </a:solidFill>
                </a:ln>
                <a:solidFill>
                  <a:prstClr val="white"/>
                </a:solidFill>
                <a:effectLst/>
                <a:uLnTx/>
                <a:uFillTx/>
                <a:latin typeface="Arial Nova Cond" panose="020B0604020202020204" pitchFamily="34" charset="0"/>
                <a:ea typeface="+mj-ea"/>
                <a:cs typeface="+mj-cs"/>
              </a:rPr>
              <a:t>ANALYSIS</a:t>
            </a:r>
            <a:endParaRPr kumimoji="0" lang="en-US" sz="1600" b="1" i="0" u="none" strike="noStrike" kern="1200" cap="none" spc="0" normalizeH="0" baseline="0" noProof="0" dirty="0">
              <a:ln w="15875">
                <a:solidFill>
                  <a:schemeClr val="bg1"/>
                </a:solidFill>
              </a:ln>
              <a:solidFill>
                <a:prstClr val="white"/>
              </a:solidFill>
              <a:effectLst/>
              <a:uLnTx/>
              <a:uFillTx/>
              <a:latin typeface="Arial Nova Cond" panose="020B0604020202020204" pitchFamily="34" charset="0"/>
              <a:ea typeface="+mj-ea"/>
              <a:cs typeface="+mj-cs"/>
            </a:endParaRPr>
          </a:p>
        </p:txBody>
      </p:sp>
      <p:sp>
        <p:nvSpPr>
          <p:cNvPr id="8" name="מלבן 7">
            <a:extLst>
              <a:ext uri="{FF2B5EF4-FFF2-40B4-BE49-F238E27FC236}">
                <a16:creationId xmlns:a16="http://schemas.microsoft.com/office/drawing/2014/main" id="{C7332D5C-BB6A-4F1F-B211-7A65E397A8F8}"/>
              </a:ext>
            </a:extLst>
          </p:cNvPr>
          <p:cNvSpPr/>
          <p:nvPr/>
        </p:nvSpPr>
        <p:spPr>
          <a:xfrm>
            <a:off x="735435" y="2497821"/>
            <a:ext cx="10637240" cy="1862357"/>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rtl="0"/>
            <a:r>
              <a:rPr lang="en-US" sz="3200" b="1" dirty="0">
                <a:ln w="15875">
                  <a:solidFill>
                    <a:schemeClr val="bg1"/>
                  </a:solidFill>
                </a:ln>
                <a:latin typeface="Arial Nova Cond" panose="020B0506020202020204" pitchFamily="34" charset="0"/>
              </a:rPr>
              <a:t>Predicting the cost of a mobile device </a:t>
            </a:r>
            <a:r>
              <a:rPr lang="he-IL" sz="3200" b="1" dirty="0">
                <a:ln w="15875">
                  <a:solidFill>
                    <a:schemeClr val="bg1"/>
                  </a:solidFill>
                </a:ln>
                <a:latin typeface="Arial Nova Cond" panose="020B0506020202020204" pitchFamily="34" charset="0"/>
              </a:rPr>
              <a:t>based on </a:t>
            </a:r>
            <a:r>
              <a:rPr lang="he-IL" sz="3200" b="1" dirty="0" err="1">
                <a:ln w="15875">
                  <a:solidFill>
                    <a:schemeClr val="bg1"/>
                  </a:solidFill>
                </a:ln>
                <a:latin typeface="Arial Nova Cond" panose="020B0506020202020204" pitchFamily="34" charset="0"/>
              </a:rPr>
              <a:t>it's</a:t>
            </a:r>
            <a:r>
              <a:rPr lang="he-IL" sz="3200" b="1" dirty="0">
                <a:ln w="15875">
                  <a:solidFill>
                    <a:schemeClr val="bg1"/>
                  </a:solidFill>
                </a:ln>
                <a:latin typeface="Arial Nova Cond" panose="020B0506020202020204" pitchFamily="34" charset="0"/>
              </a:rPr>
              <a:t> hardware</a:t>
            </a:r>
            <a:r>
              <a:rPr lang="en-US" sz="3200" b="1" dirty="0">
                <a:ln w="15875">
                  <a:solidFill>
                    <a:schemeClr val="bg1"/>
                  </a:solidFill>
                </a:ln>
                <a:latin typeface="Arial Nova Cond" panose="020B0506020202020204" pitchFamily="34" charset="0"/>
              </a:rPr>
              <a:t>.</a:t>
            </a:r>
          </a:p>
        </p:txBody>
      </p:sp>
      <p:sp>
        <p:nvSpPr>
          <p:cNvPr id="12" name="מלבן 11">
            <a:extLst>
              <a:ext uri="{FF2B5EF4-FFF2-40B4-BE49-F238E27FC236}">
                <a16:creationId xmlns:a16="http://schemas.microsoft.com/office/drawing/2014/main" id="{CF573D9A-6F8E-4EB1-AE9C-DFBEFB3285D1}"/>
              </a:ext>
            </a:extLst>
          </p:cNvPr>
          <p:cNvSpPr/>
          <p:nvPr/>
        </p:nvSpPr>
        <p:spPr>
          <a:xfrm>
            <a:off x="777380" y="5410898"/>
            <a:ext cx="10637240" cy="186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2800" b="1" dirty="0">
                <a:ln w="15875">
                  <a:solidFill>
                    <a:schemeClr val="bg1"/>
                  </a:solidFill>
                </a:ln>
                <a:latin typeface="Arial Nova Cond" panose="020B0506020202020204" pitchFamily="34" charset="0"/>
              </a:rPr>
              <a:t>C</a:t>
            </a:r>
            <a:r>
              <a:rPr lang="he-IL" sz="2800" b="1" dirty="0" err="1">
                <a:ln w="15875">
                  <a:solidFill>
                    <a:schemeClr val="bg1"/>
                  </a:solidFill>
                </a:ln>
                <a:latin typeface="Arial Nova Cond" panose="020B0506020202020204" pitchFamily="34" charset="0"/>
              </a:rPr>
              <a:t>hen</a:t>
            </a:r>
            <a:r>
              <a:rPr lang="he-IL" sz="2800" b="1" dirty="0">
                <a:ln w="15875">
                  <a:solidFill>
                    <a:schemeClr val="bg1"/>
                  </a:solidFill>
                </a:ln>
                <a:latin typeface="Arial Nova Cond" panose="020B0506020202020204" pitchFamily="34" charset="0"/>
              </a:rPr>
              <a:t> </a:t>
            </a:r>
            <a:r>
              <a:rPr lang="en-US" sz="2800" b="1" dirty="0">
                <a:ln w="15875">
                  <a:solidFill>
                    <a:schemeClr val="bg1"/>
                  </a:solidFill>
                </a:ln>
                <a:latin typeface="Arial Nova Cond" panose="020B0506020202020204" pitchFamily="34" charset="0"/>
              </a:rPr>
              <a:t>Y</a:t>
            </a:r>
            <a:r>
              <a:rPr lang="he-IL" sz="2800" b="1" dirty="0" err="1">
                <a:ln w="15875">
                  <a:solidFill>
                    <a:schemeClr val="bg1"/>
                  </a:solidFill>
                </a:ln>
                <a:latin typeface="Arial Nova Cond" panose="020B0506020202020204" pitchFamily="34" charset="0"/>
              </a:rPr>
              <a:t>akov</a:t>
            </a:r>
            <a:r>
              <a:rPr lang="en-US" sz="2800" b="1" dirty="0">
                <a:ln w="15875">
                  <a:solidFill>
                    <a:schemeClr val="bg1"/>
                  </a:solidFill>
                </a:ln>
                <a:latin typeface="Arial Nova Cond" panose="020B0506020202020204" pitchFamily="34" charset="0"/>
              </a:rPr>
              <a:t> &amp; S</a:t>
            </a:r>
            <a:r>
              <a:rPr lang="he-IL" sz="2800" b="1" dirty="0" err="1">
                <a:ln w="15875">
                  <a:solidFill>
                    <a:schemeClr val="bg1"/>
                  </a:solidFill>
                </a:ln>
                <a:latin typeface="Arial Nova Cond" panose="020B0506020202020204" pitchFamily="34" charset="0"/>
              </a:rPr>
              <a:t>himon</a:t>
            </a:r>
            <a:r>
              <a:rPr lang="he-IL" sz="2800" b="1" dirty="0">
                <a:ln w="15875">
                  <a:solidFill>
                    <a:schemeClr val="bg1"/>
                  </a:solidFill>
                </a:ln>
                <a:latin typeface="Arial Nova Cond" panose="020B0506020202020204" pitchFamily="34" charset="0"/>
              </a:rPr>
              <a:t> </a:t>
            </a:r>
            <a:r>
              <a:rPr lang="en-US" sz="2800" b="1" dirty="0">
                <a:ln w="15875">
                  <a:solidFill>
                    <a:schemeClr val="bg1"/>
                  </a:solidFill>
                </a:ln>
                <a:latin typeface="Arial Nova Cond" panose="020B0506020202020204" pitchFamily="34" charset="0"/>
              </a:rPr>
              <a:t>K</a:t>
            </a:r>
            <a:r>
              <a:rPr lang="he-IL" sz="2800" b="1" dirty="0" err="1">
                <a:ln w="15875">
                  <a:solidFill>
                    <a:schemeClr val="bg1"/>
                  </a:solidFill>
                </a:ln>
                <a:latin typeface="Arial Nova Cond" panose="020B0506020202020204" pitchFamily="34" charset="0"/>
              </a:rPr>
              <a:t>alderaro</a:t>
            </a:r>
            <a:endParaRPr lang="en-US" sz="2800" b="1" dirty="0">
              <a:ln w="15875">
                <a:solidFill>
                  <a:schemeClr val="bg1"/>
                </a:solidFill>
              </a:ln>
              <a:latin typeface="Arial Nova Cond" panose="020B0506020202020204" pitchFamily="34" charset="0"/>
            </a:endParaRPr>
          </a:p>
        </p:txBody>
      </p:sp>
    </p:spTree>
    <p:extLst>
      <p:ext uri="{BB962C8B-B14F-4D97-AF65-F5344CB8AC3E}">
        <p14:creationId xmlns:p14="http://schemas.microsoft.com/office/powerpoint/2010/main" val="765583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A10282E8-3C3E-4A13-8A01-30AEAB313FE8}"/>
              </a:ext>
            </a:extLst>
          </p:cNvPr>
          <p:cNvSpPr>
            <a:spLocks noGrp="1"/>
          </p:cNvSpPr>
          <p:nvPr>
            <p:ph type="title"/>
          </p:nvPr>
        </p:nvSpPr>
        <p:spPr>
          <a:xfrm>
            <a:off x="820723" y="-20222"/>
            <a:ext cx="10515600" cy="1325563"/>
          </a:xfrm>
        </p:spPr>
        <p:txBody>
          <a:bodyPr/>
          <a:lstStyle/>
          <a:p>
            <a:r>
              <a:rPr lang="en-US" dirty="0"/>
              <a:t>Data Handling </a:t>
            </a:r>
            <a:endParaRPr lang="he-IL" dirty="0"/>
          </a:p>
        </p:txBody>
      </p:sp>
      <p:sp>
        <p:nvSpPr>
          <p:cNvPr id="6" name="תיבת טקסט 5">
            <a:extLst>
              <a:ext uri="{FF2B5EF4-FFF2-40B4-BE49-F238E27FC236}">
                <a16:creationId xmlns:a16="http://schemas.microsoft.com/office/drawing/2014/main" id="{9403252D-F520-443C-936C-4E4C42BBBD0F}"/>
              </a:ext>
            </a:extLst>
          </p:cNvPr>
          <p:cNvSpPr txBox="1"/>
          <p:nvPr/>
        </p:nvSpPr>
        <p:spPr>
          <a:xfrm>
            <a:off x="729143" y="1003337"/>
            <a:ext cx="8028264" cy="6494085"/>
          </a:xfrm>
          <a:prstGeom prst="rect">
            <a:avLst/>
          </a:prstGeom>
          <a:noFill/>
        </p:spPr>
        <p:txBody>
          <a:bodyPr wrap="square" rtlCol="1">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 the raw data frame, we had up to 6100 rows and 90 columns(549,000 cells of information).</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 figure out that a lot of columns are fill only by few rows, so we dropped them.</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 dropped All the rows that missed more than 7 columns .</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After all the dropping we stay with 4161 rows and 43 columns, but we still had some missing data.</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All the data was in string, so we used text analysis to extract the data that we needed from</a:t>
            </a:r>
          </a:p>
          <a:p>
            <a:r>
              <a:rPr lang="en-US" sz="1600" dirty="0">
                <a:latin typeface="Calibri" panose="020F0502020204030204" pitchFamily="34" charset="0"/>
                <a:cs typeface="Calibri" panose="020F0502020204030204" pitchFamily="34" charset="0"/>
              </a:rPr>
              <a:t>      each attribute.</a:t>
            </a:r>
          </a:p>
          <a:p>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 modified the type of each attribute.</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 splited the processor column to 2 columns(processor frequency and num of cores).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 fill the missing data with the mode, median, mean values.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 used graphic way and z_ score to detect and drop outliers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160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5BD8CECF-78CF-4684-8B10-BF32CE524197}"/>
              </a:ext>
            </a:extLst>
          </p:cNvPr>
          <p:cNvPicPr>
            <a:picLocks noChangeAspect="1"/>
          </p:cNvPicPr>
          <p:nvPr/>
        </p:nvPicPr>
        <p:blipFill>
          <a:blip r:embed="rId2"/>
          <a:stretch>
            <a:fillRect/>
          </a:stretch>
        </p:blipFill>
        <p:spPr>
          <a:xfrm>
            <a:off x="6346556" y="334919"/>
            <a:ext cx="5356455" cy="25669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תמונה 9">
            <a:extLst>
              <a:ext uri="{FF2B5EF4-FFF2-40B4-BE49-F238E27FC236}">
                <a16:creationId xmlns:a16="http://schemas.microsoft.com/office/drawing/2014/main" id="{D76E7EB6-D2C7-49D1-BFD7-CDEC67CBC9D3}"/>
              </a:ext>
            </a:extLst>
          </p:cNvPr>
          <p:cNvPicPr>
            <a:picLocks noChangeAspect="1"/>
          </p:cNvPicPr>
          <p:nvPr/>
        </p:nvPicPr>
        <p:blipFill>
          <a:blip r:embed="rId3"/>
          <a:stretch>
            <a:fillRect/>
          </a:stretch>
        </p:blipFill>
        <p:spPr>
          <a:xfrm>
            <a:off x="312824" y="603114"/>
            <a:ext cx="5644588" cy="2380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תמונה 11">
            <a:extLst>
              <a:ext uri="{FF2B5EF4-FFF2-40B4-BE49-F238E27FC236}">
                <a16:creationId xmlns:a16="http://schemas.microsoft.com/office/drawing/2014/main" id="{60A3CAD8-22FF-4243-B6DD-D4BD15ADBBF3}"/>
              </a:ext>
            </a:extLst>
          </p:cNvPr>
          <p:cNvPicPr>
            <a:picLocks noChangeAspect="1"/>
          </p:cNvPicPr>
          <p:nvPr/>
        </p:nvPicPr>
        <p:blipFill>
          <a:blip r:embed="rId4"/>
          <a:stretch>
            <a:fillRect/>
          </a:stretch>
        </p:blipFill>
        <p:spPr>
          <a:xfrm>
            <a:off x="6096000" y="3429000"/>
            <a:ext cx="5895143" cy="1996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תמונה 13">
            <a:extLst>
              <a:ext uri="{FF2B5EF4-FFF2-40B4-BE49-F238E27FC236}">
                <a16:creationId xmlns:a16="http://schemas.microsoft.com/office/drawing/2014/main" id="{D2A4CE7A-3C7B-472B-B99F-AFC0A4DCB542}"/>
              </a:ext>
            </a:extLst>
          </p:cNvPr>
          <p:cNvPicPr>
            <a:picLocks noChangeAspect="1"/>
          </p:cNvPicPr>
          <p:nvPr/>
        </p:nvPicPr>
        <p:blipFill>
          <a:blip r:embed="rId5"/>
          <a:stretch>
            <a:fillRect/>
          </a:stretch>
        </p:blipFill>
        <p:spPr>
          <a:xfrm>
            <a:off x="312824" y="4051347"/>
            <a:ext cx="5534797" cy="1181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3827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C77C5733-A2FC-4B89-A58C-08E02FD77465}"/>
              </a:ext>
            </a:extLst>
          </p:cNvPr>
          <p:cNvPicPr>
            <a:picLocks noChangeAspect="1"/>
          </p:cNvPicPr>
          <p:nvPr/>
        </p:nvPicPr>
        <p:blipFill rotWithShape="1">
          <a:blip r:embed="rId2"/>
          <a:srcRect t="1027"/>
          <a:stretch/>
        </p:blipFill>
        <p:spPr>
          <a:xfrm>
            <a:off x="6617327" y="3985473"/>
            <a:ext cx="5019537" cy="1800476"/>
          </a:xfrm>
          <a:prstGeom prst="rect">
            <a:avLst/>
          </a:prstGeom>
        </p:spPr>
      </p:pic>
      <p:pic>
        <p:nvPicPr>
          <p:cNvPr id="6" name="תמונה 5">
            <a:extLst>
              <a:ext uri="{FF2B5EF4-FFF2-40B4-BE49-F238E27FC236}">
                <a16:creationId xmlns:a16="http://schemas.microsoft.com/office/drawing/2014/main" id="{744D8FE7-4D0F-4063-B726-50209B01E4E2}"/>
              </a:ext>
            </a:extLst>
          </p:cNvPr>
          <p:cNvPicPr>
            <a:picLocks noChangeAspect="1"/>
          </p:cNvPicPr>
          <p:nvPr/>
        </p:nvPicPr>
        <p:blipFill>
          <a:blip r:embed="rId3"/>
          <a:stretch>
            <a:fillRect/>
          </a:stretch>
        </p:blipFill>
        <p:spPr>
          <a:xfrm>
            <a:off x="6617328" y="1072052"/>
            <a:ext cx="5019537" cy="1952898"/>
          </a:xfrm>
          <a:prstGeom prst="rect">
            <a:avLst/>
          </a:prstGeom>
        </p:spPr>
      </p:pic>
      <p:pic>
        <p:nvPicPr>
          <p:cNvPr id="8" name="תמונה 7">
            <a:extLst>
              <a:ext uri="{FF2B5EF4-FFF2-40B4-BE49-F238E27FC236}">
                <a16:creationId xmlns:a16="http://schemas.microsoft.com/office/drawing/2014/main" id="{2410159A-BE26-4259-8CF4-95D3BF5F2B95}"/>
              </a:ext>
            </a:extLst>
          </p:cNvPr>
          <p:cNvPicPr>
            <a:picLocks noChangeAspect="1"/>
          </p:cNvPicPr>
          <p:nvPr/>
        </p:nvPicPr>
        <p:blipFill>
          <a:blip r:embed="rId4"/>
          <a:stretch>
            <a:fillRect/>
          </a:stretch>
        </p:blipFill>
        <p:spPr>
          <a:xfrm>
            <a:off x="555136" y="3985472"/>
            <a:ext cx="5211183" cy="1800476"/>
          </a:xfrm>
          <a:prstGeom prst="rect">
            <a:avLst/>
          </a:prstGeom>
        </p:spPr>
      </p:pic>
      <p:pic>
        <p:nvPicPr>
          <p:cNvPr id="12" name="תמונה 11">
            <a:extLst>
              <a:ext uri="{FF2B5EF4-FFF2-40B4-BE49-F238E27FC236}">
                <a16:creationId xmlns:a16="http://schemas.microsoft.com/office/drawing/2014/main" id="{487C94B8-0848-4989-A0D8-AEEB034EBC88}"/>
              </a:ext>
            </a:extLst>
          </p:cNvPr>
          <p:cNvPicPr>
            <a:picLocks noChangeAspect="1"/>
          </p:cNvPicPr>
          <p:nvPr/>
        </p:nvPicPr>
        <p:blipFill>
          <a:blip r:embed="rId5"/>
          <a:stretch>
            <a:fillRect/>
          </a:stretch>
        </p:blipFill>
        <p:spPr>
          <a:xfrm>
            <a:off x="555135" y="1072052"/>
            <a:ext cx="5211184" cy="1952898"/>
          </a:xfrm>
          <a:prstGeom prst="rect">
            <a:avLst/>
          </a:prstGeom>
        </p:spPr>
      </p:pic>
      <p:sp>
        <p:nvSpPr>
          <p:cNvPr id="13" name="תיבת טקסט 12">
            <a:extLst>
              <a:ext uri="{FF2B5EF4-FFF2-40B4-BE49-F238E27FC236}">
                <a16:creationId xmlns:a16="http://schemas.microsoft.com/office/drawing/2014/main" id="{F7E02DE6-1C2C-435F-A903-B712A66D3CBE}"/>
              </a:ext>
            </a:extLst>
          </p:cNvPr>
          <p:cNvSpPr txBox="1"/>
          <p:nvPr/>
        </p:nvSpPr>
        <p:spPr>
          <a:xfrm>
            <a:off x="3730690" y="176292"/>
            <a:ext cx="4730620" cy="830997"/>
          </a:xfrm>
          <a:prstGeom prst="rect">
            <a:avLst/>
          </a:prstGeom>
          <a:noFill/>
        </p:spPr>
        <p:txBody>
          <a:bodyPr wrap="square" rtlCol="1">
            <a:spAutoFit/>
          </a:bodyPr>
          <a:lstStyle/>
          <a:p>
            <a:pPr algn="ctr"/>
            <a:r>
              <a:rPr lang="en-US" sz="4800" dirty="0"/>
              <a:t>Outliers</a:t>
            </a:r>
            <a:endParaRPr lang="he-IL" sz="4800" dirty="0"/>
          </a:p>
        </p:txBody>
      </p:sp>
    </p:spTree>
    <p:extLst>
      <p:ext uri="{BB962C8B-B14F-4D97-AF65-F5344CB8AC3E}">
        <p14:creationId xmlns:p14="http://schemas.microsoft.com/office/powerpoint/2010/main" val="530302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8A6A242C-CED1-46ED-BCB8-E63F0FCC9BBD}"/>
              </a:ext>
            </a:extLst>
          </p:cNvPr>
          <p:cNvSpPr txBox="1"/>
          <p:nvPr/>
        </p:nvSpPr>
        <p:spPr>
          <a:xfrm>
            <a:off x="262331" y="1867774"/>
            <a:ext cx="2157019" cy="923330"/>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The data frame after all the cleaning and fixing</a:t>
            </a:r>
            <a:endParaRPr lang="he-IL" dirty="0">
              <a:latin typeface="Calibri" panose="020F0502020204030204" pitchFamily="34" charset="0"/>
              <a:cs typeface="Calibri" panose="020F0502020204030204" pitchFamily="34" charset="0"/>
            </a:endParaRPr>
          </a:p>
        </p:txBody>
      </p:sp>
      <p:pic>
        <p:nvPicPr>
          <p:cNvPr id="7" name="תמונה 6">
            <a:extLst>
              <a:ext uri="{FF2B5EF4-FFF2-40B4-BE49-F238E27FC236}">
                <a16:creationId xmlns:a16="http://schemas.microsoft.com/office/drawing/2014/main" id="{AA873D01-DD95-440D-9750-E8E4B7AA2CA9}"/>
              </a:ext>
            </a:extLst>
          </p:cNvPr>
          <p:cNvPicPr>
            <a:picLocks noChangeAspect="1"/>
          </p:cNvPicPr>
          <p:nvPr/>
        </p:nvPicPr>
        <p:blipFill>
          <a:blip r:embed="rId2"/>
          <a:stretch>
            <a:fillRect/>
          </a:stretch>
        </p:blipFill>
        <p:spPr>
          <a:xfrm>
            <a:off x="2724151" y="942790"/>
            <a:ext cx="9344702" cy="4972419"/>
          </a:xfrm>
          <a:prstGeom prst="rect">
            <a:avLst/>
          </a:prstGeom>
        </p:spPr>
      </p:pic>
    </p:spTree>
    <p:extLst>
      <p:ext uri="{BB962C8B-B14F-4D97-AF65-F5344CB8AC3E}">
        <p14:creationId xmlns:p14="http://schemas.microsoft.com/office/powerpoint/2010/main" val="2050198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descr="תמונה שמכילה טקסט&#10;&#10;התיאור נוצר באופן אוטומטי">
            <a:extLst>
              <a:ext uri="{FF2B5EF4-FFF2-40B4-BE49-F238E27FC236}">
                <a16:creationId xmlns:a16="http://schemas.microsoft.com/office/drawing/2014/main" id="{8D7BC048-6B8A-4446-A69D-38BB41C0FA75}"/>
              </a:ext>
            </a:extLst>
          </p:cNvPr>
          <p:cNvPicPr>
            <a:picLocks noChangeAspect="1"/>
          </p:cNvPicPr>
          <p:nvPr/>
        </p:nvPicPr>
        <p:blipFill rotWithShape="1">
          <a:blip r:embed="rId2">
            <a:extLst>
              <a:ext uri="{28A0092B-C50C-407E-A947-70E740481C1C}">
                <a14:useLocalDpi xmlns:a14="http://schemas.microsoft.com/office/drawing/2010/main" val="0"/>
              </a:ext>
            </a:extLst>
          </a:blip>
          <a:srcRect l="1607" r="12322" b="9091"/>
          <a:stretch/>
        </p:blipFill>
        <p:spPr>
          <a:xfrm>
            <a:off x="3528000" y="10"/>
            <a:ext cx="8676000"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EF6D23A8-FC77-4A5D-8B3E-70D6620FDD3C}"/>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rtl="0"/>
            <a:r>
              <a:rPr lang="en-US" sz="4800" dirty="0"/>
              <a:t>Exploratory data analysis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מלבן 4">
            <a:extLst>
              <a:ext uri="{FF2B5EF4-FFF2-40B4-BE49-F238E27FC236}">
                <a16:creationId xmlns:a16="http://schemas.microsoft.com/office/drawing/2014/main" id="{9474848C-C535-4A5D-8325-953F6848194F}"/>
              </a:ext>
            </a:extLst>
          </p:cNvPr>
          <p:cNvSpPr/>
          <p:nvPr/>
        </p:nvSpPr>
        <p:spPr>
          <a:xfrm>
            <a:off x="130629" y="485192"/>
            <a:ext cx="2164702" cy="8494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ln>
                <a:solidFill>
                  <a:schemeClr val="bg1"/>
                </a:solidFill>
              </a:ln>
              <a:solidFill>
                <a:schemeClr val="bg1"/>
              </a:solidFill>
            </a:endParaRPr>
          </a:p>
        </p:txBody>
      </p:sp>
    </p:spTree>
    <p:extLst>
      <p:ext uri="{BB962C8B-B14F-4D97-AF65-F5344CB8AC3E}">
        <p14:creationId xmlns:p14="http://schemas.microsoft.com/office/powerpoint/2010/main" val="358880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59128E-A88E-446B-9F9E-58D9006BEAEB}"/>
              </a:ext>
            </a:extLst>
          </p:cNvPr>
          <p:cNvSpPr>
            <a:spLocks noGrp="1"/>
          </p:cNvSpPr>
          <p:nvPr>
            <p:ph type="title"/>
          </p:nvPr>
        </p:nvSpPr>
        <p:spPr>
          <a:xfrm>
            <a:off x="1193940" y="5628733"/>
            <a:ext cx="3953427" cy="1065441"/>
          </a:xfrm>
        </p:spPr>
        <p:txBody>
          <a:bodyPr anchor="t">
            <a:normAutofit/>
          </a:bodyPr>
          <a:lstStyle/>
          <a:p>
            <a:pPr algn="just" rtl="0"/>
            <a:r>
              <a:rPr lang="en-US" sz="1800" cap="none" dirty="0">
                <a:effectLst>
                  <a:glow rad="38100">
                    <a:schemeClr val="bg1">
                      <a:lumMod val="65000"/>
                      <a:lumOff val="3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The plot shows us the top 20 companies by the number of phones they released</a:t>
            </a:r>
            <a:endParaRPr lang="he-IL" sz="1800" cap="none" dirty="0">
              <a:effectLst>
                <a:glow rad="38100">
                  <a:schemeClr val="bg1">
                    <a:lumMod val="65000"/>
                    <a:lumOff val="3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תמונה 3">
            <a:extLst>
              <a:ext uri="{FF2B5EF4-FFF2-40B4-BE49-F238E27FC236}">
                <a16:creationId xmlns:a16="http://schemas.microsoft.com/office/drawing/2014/main" id="{993A8828-31C0-4902-9E39-FDE72136D9C5}"/>
              </a:ext>
            </a:extLst>
          </p:cNvPr>
          <p:cNvPicPr>
            <a:picLocks noChangeAspect="1"/>
          </p:cNvPicPr>
          <p:nvPr/>
        </p:nvPicPr>
        <p:blipFill>
          <a:blip r:embed="rId2"/>
          <a:stretch>
            <a:fillRect/>
          </a:stretch>
        </p:blipFill>
        <p:spPr>
          <a:xfrm>
            <a:off x="1193940" y="2275724"/>
            <a:ext cx="3953427" cy="2991267"/>
          </a:xfrm>
          <a:prstGeom prst="rect">
            <a:avLst/>
          </a:prstGeom>
        </p:spPr>
      </p:pic>
      <p:pic>
        <p:nvPicPr>
          <p:cNvPr id="6" name="תמונה 5">
            <a:extLst>
              <a:ext uri="{FF2B5EF4-FFF2-40B4-BE49-F238E27FC236}">
                <a16:creationId xmlns:a16="http://schemas.microsoft.com/office/drawing/2014/main" id="{51880089-C568-4453-933C-5409A1CA0D92}"/>
              </a:ext>
            </a:extLst>
          </p:cNvPr>
          <p:cNvPicPr>
            <a:picLocks noChangeAspect="1"/>
          </p:cNvPicPr>
          <p:nvPr/>
        </p:nvPicPr>
        <p:blipFill rotWithShape="1">
          <a:blip r:embed="rId3"/>
          <a:srcRect l="11471" b="2578"/>
          <a:stretch/>
        </p:blipFill>
        <p:spPr>
          <a:xfrm>
            <a:off x="7742657" y="1817773"/>
            <a:ext cx="3600450" cy="3697617"/>
          </a:xfrm>
          <a:prstGeom prst="rect">
            <a:avLst/>
          </a:prstGeom>
        </p:spPr>
      </p:pic>
      <p:sp>
        <p:nvSpPr>
          <p:cNvPr id="7" name="תיבת טקסט 6">
            <a:extLst>
              <a:ext uri="{FF2B5EF4-FFF2-40B4-BE49-F238E27FC236}">
                <a16:creationId xmlns:a16="http://schemas.microsoft.com/office/drawing/2014/main" id="{08E13BA7-B525-4483-B710-61D6DAAB731A}"/>
              </a:ext>
            </a:extLst>
          </p:cNvPr>
          <p:cNvSpPr txBox="1"/>
          <p:nvPr/>
        </p:nvSpPr>
        <p:spPr>
          <a:xfrm>
            <a:off x="7940008" y="5628733"/>
            <a:ext cx="3205747" cy="646331"/>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In this pie plot we can see the distribution of phones by year</a:t>
            </a:r>
            <a:endParaRPr lang="he-IL" dirty="0">
              <a:latin typeface="Calibri" panose="020F0502020204030204" pitchFamily="34" charset="0"/>
              <a:cs typeface="Calibri" panose="020F0502020204030204" pitchFamily="34" charset="0"/>
            </a:endParaRPr>
          </a:p>
        </p:txBody>
      </p:sp>
      <p:sp>
        <p:nvSpPr>
          <p:cNvPr id="8" name="תיבת טקסט 7">
            <a:extLst>
              <a:ext uri="{FF2B5EF4-FFF2-40B4-BE49-F238E27FC236}">
                <a16:creationId xmlns:a16="http://schemas.microsoft.com/office/drawing/2014/main" id="{983229F7-2A98-416A-A09F-F50DCEA6874E}"/>
              </a:ext>
            </a:extLst>
          </p:cNvPr>
          <p:cNvSpPr txBox="1"/>
          <p:nvPr/>
        </p:nvSpPr>
        <p:spPr>
          <a:xfrm>
            <a:off x="1193940" y="314849"/>
            <a:ext cx="4762500" cy="769441"/>
          </a:xfrm>
          <a:prstGeom prst="rect">
            <a:avLst/>
          </a:prstGeom>
          <a:noFill/>
        </p:spPr>
        <p:txBody>
          <a:bodyPr wrap="square" rtlCol="1">
            <a:spAutoFit/>
          </a:bodyPr>
          <a:lstStyle/>
          <a:p>
            <a:r>
              <a:rPr lang="en-US" sz="4400" dirty="0"/>
              <a:t>Visualisation</a:t>
            </a:r>
            <a:endParaRPr lang="he-IL" sz="3600" dirty="0"/>
          </a:p>
        </p:txBody>
      </p:sp>
      <p:sp>
        <p:nvSpPr>
          <p:cNvPr id="9" name="תיבת טקסט 8">
            <a:extLst>
              <a:ext uri="{FF2B5EF4-FFF2-40B4-BE49-F238E27FC236}">
                <a16:creationId xmlns:a16="http://schemas.microsoft.com/office/drawing/2014/main" id="{B007C7E6-D250-4CB7-8219-F5DAB3D81939}"/>
              </a:ext>
            </a:extLst>
          </p:cNvPr>
          <p:cNvSpPr txBox="1"/>
          <p:nvPr/>
        </p:nvSpPr>
        <p:spPr>
          <a:xfrm>
            <a:off x="1193940" y="1091585"/>
            <a:ext cx="6177244" cy="923330"/>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Except of our research question, we got interested in various  properties related to mobile devices: how many models there are in each brand and what is distribution of phones by year.</a:t>
            </a:r>
            <a:endParaRPr lang="he-I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211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E1A9AF77-B287-4191-8BAF-7E475E1AE580}"/>
              </a:ext>
            </a:extLst>
          </p:cNvPr>
          <p:cNvSpPr txBox="1"/>
          <p:nvPr/>
        </p:nvSpPr>
        <p:spPr>
          <a:xfrm>
            <a:off x="2832998" y="288760"/>
            <a:ext cx="7368016" cy="646331"/>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We also interested in distribution of various hardware properties by years, and what is the effect of the price on the user rating</a:t>
            </a:r>
            <a:endParaRPr lang="he-IL" dirty="0">
              <a:latin typeface="Calibri" panose="020F0502020204030204" pitchFamily="34" charset="0"/>
              <a:cs typeface="Calibri" panose="020F0502020204030204" pitchFamily="34" charset="0"/>
            </a:endParaRPr>
          </a:p>
        </p:txBody>
      </p:sp>
      <p:pic>
        <p:nvPicPr>
          <p:cNvPr id="5" name="תמונה 4">
            <a:extLst>
              <a:ext uri="{FF2B5EF4-FFF2-40B4-BE49-F238E27FC236}">
                <a16:creationId xmlns:a16="http://schemas.microsoft.com/office/drawing/2014/main" id="{2C5BA95F-45C2-40CA-B85F-D4D0CEEDEB87}"/>
              </a:ext>
            </a:extLst>
          </p:cNvPr>
          <p:cNvPicPr>
            <a:picLocks noChangeAspect="1"/>
          </p:cNvPicPr>
          <p:nvPr/>
        </p:nvPicPr>
        <p:blipFill>
          <a:blip r:embed="rId2"/>
          <a:stretch>
            <a:fillRect/>
          </a:stretch>
        </p:blipFill>
        <p:spPr>
          <a:xfrm>
            <a:off x="8449638" y="2092469"/>
            <a:ext cx="3502751" cy="2438190"/>
          </a:xfrm>
          <a:prstGeom prst="rect">
            <a:avLst/>
          </a:prstGeom>
        </p:spPr>
      </p:pic>
      <p:pic>
        <p:nvPicPr>
          <p:cNvPr id="9" name="תמונה 8">
            <a:extLst>
              <a:ext uri="{FF2B5EF4-FFF2-40B4-BE49-F238E27FC236}">
                <a16:creationId xmlns:a16="http://schemas.microsoft.com/office/drawing/2014/main" id="{3998A3F3-7222-4355-8C5E-7385F8F3C055}"/>
              </a:ext>
            </a:extLst>
          </p:cNvPr>
          <p:cNvPicPr>
            <a:picLocks noChangeAspect="1"/>
          </p:cNvPicPr>
          <p:nvPr/>
        </p:nvPicPr>
        <p:blipFill>
          <a:blip r:embed="rId3"/>
          <a:stretch>
            <a:fillRect/>
          </a:stretch>
        </p:blipFill>
        <p:spPr>
          <a:xfrm>
            <a:off x="3679173" y="1504913"/>
            <a:ext cx="4535344" cy="2254486"/>
          </a:xfrm>
          <a:prstGeom prst="rect">
            <a:avLst/>
          </a:prstGeom>
        </p:spPr>
      </p:pic>
      <p:pic>
        <p:nvPicPr>
          <p:cNvPr id="11" name="תמונה 10">
            <a:extLst>
              <a:ext uri="{FF2B5EF4-FFF2-40B4-BE49-F238E27FC236}">
                <a16:creationId xmlns:a16="http://schemas.microsoft.com/office/drawing/2014/main" id="{E3A833BF-A556-4B1C-9CCC-147C3A6772F3}"/>
              </a:ext>
            </a:extLst>
          </p:cNvPr>
          <p:cNvPicPr>
            <a:picLocks noChangeAspect="1"/>
          </p:cNvPicPr>
          <p:nvPr/>
        </p:nvPicPr>
        <p:blipFill>
          <a:blip r:embed="rId4"/>
          <a:stretch>
            <a:fillRect/>
          </a:stretch>
        </p:blipFill>
        <p:spPr>
          <a:xfrm>
            <a:off x="3679173" y="4131736"/>
            <a:ext cx="4535344" cy="2254486"/>
          </a:xfrm>
          <a:prstGeom prst="rect">
            <a:avLst/>
          </a:prstGeom>
        </p:spPr>
      </p:pic>
      <p:sp>
        <p:nvSpPr>
          <p:cNvPr id="12" name="תיבת טקסט 11">
            <a:extLst>
              <a:ext uri="{FF2B5EF4-FFF2-40B4-BE49-F238E27FC236}">
                <a16:creationId xmlns:a16="http://schemas.microsoft.com/office/drawing/2014/main" id="{A1A16BC0-DC1A-4041-A0D6-AAC03F95DA85}"/>
              </a:ext>
            </a:extLst>
          </p:cNvPr>
          <p:cNvSpPr txBox="1"/>
          <p:nvPr/>
        </p:nvSpPr>
        <p:spPr>
          <a:xfrm>
            <a:off x="195154" y="1635741"/>
            <a:ext cx="3153746" cy="4247317"/>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In the first plot we can see the grow of number of processor cores in the device between the years 2008-2013 (from one core to 8 cores).</a:t>
            </a:r>
          </a:p>
          <a:p>
            <a:r>
              <a:rPr lang="en-US" dirty="0">
                <a:latin typeface="Calibri" panose="020F0502020204030204" pitchFamily="34" charset="0"/>
                <a:cs typeface="Calibri" panose="020F0502020204030204" pitchFamily="34" charset="0"/>
              </a:rPr>
              <a:t>In addition, we can see that most of the devices produced in the years 2014- 2017 contains 4 cores.</a:t>
            </a:r>
          </a:p>
          <a:p>
            <a:r>
              <a:rPr lang="en-US" dirty="0">
                <a:latin typeface="Calibri" panose="020F0502020204030204" pitchFamily="34" charset="0"/>
                <a:cs typeface="Calibri" panose="020F0502020204030204" pitchFamily="34" charset="0"/>
              </a:rPr>
              <a:t>In the second plot we can see linear connection between the release date to the amount of GB RAM , all of that probably happened because the advance of technology year by year</a:t>
            </a:r>
            <a:endParaRPr lang="he-IL" dirty="0">
              <a:latin typeface="Calibri" panose="020F0502020204030204" pitchFamily="34" charset="0"/>
              <a:cs typeface="Calibri" panose="020F0502020204030204" pitchFamily="34" charset="0"/>
            </a:endParaRPr>
          </a:p>
        </p:txBody>
      </p:sp>
      <p:sp>
        <p:nvSpPr>
          <p:cNvPr id="17" name="תיבת טקסט 16">
            <a:extLst>
              <a:ext uri="{FF2B5EF4-FFF2-40B4-BE49-F238E27FC236}">
                <a16:creationId xmlns:a16="http://schemas.microsoft.com/office/drawing/2014/main" id="{DD73E377-B7D4-4EB5-990A-F621FBC54722}"/>
              </a:ext>
            </a:extLst>
          </p:cNvPr>
          <p:cNvSpPr txBox="1"/>
          <p:nvPr/>
        </p:nvSpPr>
        <p:spPr>
          <a:xfrm>
            <a:off x="8874506" y="4707939"/>
            <a:ext cx="2818701" cy="1477328"/>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we can see the average price of the phones by the user rating. we saw Increase in the average price by the user rating.</a:t>
            </a:r>
            <a:endParaRPr lang="he-I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858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A4CD2718-3FC9-4621-9516-CD9F6364AEF7}"/>
              </a:ext>
            </a:extLst>
          </p:cNvPr>
          <p:cNvPicPr>
            <a:picLocks noChangeAspect="1"/>
          </p:cNvPicPr>
          <p:nvPr/>
        </p:nvPicPr>
        <p:blipFill>
          <a:blip r:embed="rId2"/>
          <a:stretch>
            <a:fillRect/>
          </a:stretch>
        </p:blipFill>
        <p:spPr>
          <a:xfrm>
            <a:off x="1122413" y="3771301"/>
            <a:ext cx="9602540" cy="2743583"/>
          </a:xfrm>
          <a:prstGeom prst="rect">
            <a:avLst/>
          </a:prstGeom>
        </p:spPr>
      </p:pic>
      <p:pic>
        <p:nvPicPr>
          <p:cNvPr id="7" name="תמונה 6">
            <a:extLst>
              <a:ext uri="{FF2B5EF4-FFF2-40B4-BE49-F238E27FC236}">
                <a16:creationId xmlns:a16="http://schemas.microsoft.com/office/drawing/2014/main" id="{81699456-BDEC-4E0A-A7D0-3F64920ADDBF}"/>
              </a:ext>
            </a:extLst>
          </p:cNvPr>
          <p:cNvPicPr>
            <a:picLocks noChangeAspect="1"/>
          </p:cNvPicPr>
          <p:nvPr/>
        </p:nvPicPr>
        <p:blipFill>
          <a:blip r:embed="rId3"/>
          <a:stretch>
            <a:fillRect/>
          </a:stretch>
        </p:blipFill>
        <p:spPr>
          <a:xfrm>
            <a:off x="2827176" y="115621"/>
            <a:ext cx="5774778" cy="2495898"/>
          </a:xfrm>
          <a:prstGeom prst="rect">
            <a:avLst/>
          </a:prstGeom>
        </p:spPr>
      </p:pic>
      <p:sp>
        <p:nvSpPr>
          <p:cNvPr id="8" name="תיבת טקסט 7">
            <a:extLst>
              <a:ext uri="{FF2B5EF4-FFF2-40B4-BE49-F238E27FC236}">
                <a16:creationId xmlns:a16="http://schemas.microsoft.com/office/drawing/2014/main" id="{EB77D017-2089-4C1F-BFD2-66E23B289030}"/>
              </a:ext>
            </a:extLst>
          </p:cNvPr>
          <p:cNvSpPr txBox="1"/>
          <p:nvPr/>
        </p:nvSpPr>
        <p:spPr>
          <a:xfrm>
            <a:off x="2990276" y="2782669"/>
            <a:ext cx="6211448" cy="646331"/>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We can see as the years go by the price of phones go up as well.</a:t>
            </a:r>
          </a:p>
          <a:p>
            <a:r>
              <a:rPr lang="en-US" dirty="0">
                <a:latin typeface="Calibri" panose="020F0502020204030204" pitchFamily="34" charset="0"/>
                <a:cs typeface="Calibri" panose="020F0502020204030204" pitchFamily="34" charset="0"/>
              </a:rPr>
              <a:t>Apple and Huawei are the most expensive brands by far.</a:t>
            </a:r>
            <a:endParaRPr lang="he-I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332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C0F6E68A-D1A6-4C92-87C9-7D95ABEADF31}"/>
              </a:ext>
            </a:extLst>
          </p:cNvPr>
          <p:cNvSpPr txBox="1"/>
          <p:nvPr/>
        </p:nvSpPr>
        <p:spPr>
          <a:xfrm>
            <a:off x="492579" y="1057376"/>
            <a:ext cx="11771874" cy="1200329"/>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In those plots we checked the correlation between popular properties to the market price of the mobile device.</a:t>
            </a:r>
          </a:p>
          <a:p>
            <a:r>
              <a:rPr lang="en-US" dirty="0">
                <a:latin typeface="Calibri" panose="020F0502020204030204" pitchFamily="34" charset="0"/>
                <a:cs typeface="Calibri" panose="020F0502020204030204" pitchFamily="34" charset="0"/>
              </a:rPr>
              <a:t>In the first 2 plots we can see positive slope that’s mean the price of the device is affected by RAM and internal storage amount.</a:t>
            </a:r>
          </a:p>
          <a:p>
            <a:r>
              <a:rPr lang="en-US" dirty="0">
                <a:latin typeface="Calibri" panose="020F0502020204030204" pitchFamily="34" charset="0"/>
                <a:cs typeface="Calibri" panose="020F0502020204030204" pitchFamily="34" charset="0"/>
              </a:rPr>
              <a:t>On the other hand, the last plot shows us there is no visible connection between the price and the screen size of the device</a:t>
            </a:r>
            <a:endParaRPr lang="he-IL" dirty="0">
              <a:latin typeface="Calibri" panose="020F0502020204030204" pitchFamily="34" charset="0"/>
              <a:cs typeface="Calibri" panose="020F0502020204030204" pitchFamily="34" charset="0"/>
            </a:endParaRPr>
          </a:p>
        </p:txBody>
      </p:sp>
      <p:sp>
        <p:nvSpPr>
          <p:cNvPr id="7" name="תיבת טקסט 6">
            <a:extLst>
              <a:ext uri="{FF2B5EF4-FFF2-40B4-BE49-F238E27FC236}">
                <a16:creationId xmlns:a16="http://schemas.microsoft.com/office/drawing/2014/main" id="{B5B0536E-04F0-4D1B-9BAA-2F2E08691F16}"/>
              </a:ext>
            </a:extLst>
          </p:cNvPr>
          <p:cNvSpPr txBox="1"/>
          <p:nvPr/>
        </p:nvSpPr>
        <p:spPr>
          <a:xfrm>
            <a:off x="2043824" y="317826"/>
            <a:ext cx="8101304" cy="369332"/>
          </a:xfrm>
          <a:prstGeom prst="rect">
            <a:avLst/>
          </a:prstGeom>
          <a:noFill/>
        </p:spPr>
        <p:txBody>
          <a:bodyPr wrap="square" rtlCol="1">
            <a:spAutoFit/>
          </a:bodyPr>
          <a:lstStyle/>
          <a:p>
            <a:r>
              <a:rPr lang="en-US" dirty="0"/>
              <a:t>Our research question is if we can predict the price of mobile device by hardware</a:t>
            </a:r>
            <a:endParaRPr lang="he-IL" dirty="0"/>
          </a:p>
        </p:txBody>
      </p:sp>
      <p:pic>
        <p:nvPicPr>
          <p:cNvPr id="8" name="תמונה 7">
            <a:extLst>
              <a:ext uri="{FF2B5EF4-FFF2-40B4-BE49-F238E27FC236}">
                <a16:creationId xmlns:a16="http://schemas.microsoft.com/office/drawing/2014/main" id="{421487F0-6EC6-4EB0-81C3-B15F3B9E76ED}"/>
              </a:ext>
            </a:extLst>
          </p:cNvPr>
          <p:cNvPicPr>
            <a:picLocks noChangeAspect="1"/>
          </p:cNvPicPr>
          <p:nvPr/>
        </p:nvPicPr>
        <p:blipFill>
          <a:blip r:embed="rId2"/>
          <a:stretch>
            <a:fillRect/>
          </a:stretch>
        </p:blipFill>
        <p:spPr>
          <a:xfrm>
            <a:off x="292608" y="3146720"/>
            <a:ext cx="3758184" cy="2546169"/>
          </a:xfrm>
          <a:prstGeom prst="rect">
            <a:avLst/>
          </a:prstGeom>
        </p:spPr>
      </p:pic>
      <p:pic>
        <p:nvPicPr>
          <p:cNvPr id="9" name="תמונה 8">
            <a:extLst>
              <a:ext uri="{FF2B5EF4-FFF2-40B4-BE49-F238E27FC236}">
                <a16:creationId xmlns:a16="http://schemas.microsoft.com/office/drawing/2014/main" id="{F4764C79-417A-4832-818B-D878EAF75C36}"/>
              </a:ext>
            </a:extLst>
          </p:cNvPr>
          <p:cNvPicPr>
            <a:picLocks noChangeAspect="1"/>
          </p:cNvPicPr>
          <p:nvPr/>
        </p:nvPicPr>
        <p:blipFill>
          <a:blip r:embed="rId3"/>
          <a:stretch>
            <a:fillRect/>
          </a:stretch>
        </p:blipFill>
        <p:spPr>
          <a:xfrm>
            <a:off x="4216908" y="3151417"/>
            <a:ext cx="3758184" cy="2536774"/>
          </a:xfrm>
          <a:prstGeom prst="rect">
            <a:avLst/>
          </a:prstGeom>
        </p:spPr>
      </p:pic>
      <p:pic>
        <p:nvPicPr>
          <p:cNvPr id="10" name="תמונה 9">
            <a:extLst>
              <a:ext uri="{FF2B5EF4-FFF2-40B4-BE49-F238E27FC236}">
                <a16:creationId xmlns:a16="http://schemas.microsoft.com/office/drawing/2014/main" id="{07BFC56E-9C5A-40A7-8E86-1798F7774B37}"/>
              </a:ext>
            </a:extLst>
          </p:cNvPr>
          <p:cNvPicPr>
            <a:picLocks noChangeAspect="1"/>
          </p:cNvPicPr>
          <p:nvPr/>
        </p:nvPicPr>
        <p:blipFill>
          <a:blip r:embed="rId4"/>
          <a:stretch>
            <a:fillRect/>
          </a:stretch>
        </p:blipFill>
        <p:spPr>
          <a:xfrm>
            <a:off x="8141208" y="3161735"/>
            <a:ext cx="3758184" cy="2516139"/>
          </a:xfrm>
          <a:prstGeom prst="rect">
            <a:avLst/>
          </a:prstGeom>
        </p:spPr>
      </p:pic>
    </p:spTree>
    <p:extLst>
      <p:ext uri="{BB962C8B-B14F-4D97-AF65-F5344CB8AC3E}">
        <p14:creationId xmlns:p14="http://schemas.microsoft.com/office/powerpoint/2010/main" val="4126914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descr="תמונה שמכילה טקסט, צהוב, אוטומט&#10;&#10;התיאור נוצר באופן אוטומטי">
            <a:extLst>
              <a:ext uri="{FF2B5EF4-FFF2-40B4-BE49-F238E27FC236}">
                <a16:creationId xmlns:a16="http://schemas.microsoft.com/office/drawing/2014/main" id="{201B2724-4683-438E-942D-F53E6267C28E}"/>
              </a:ext>
            </a:extLst>
          </p:cNvPr>
          <p:cNvPicPr>
            <a:picLocks noChangeAspect="1"/>
          </p:cNvPicPr>
          <p:nvPr/>
        </p:nvPicPr>
        <p:blipFill rotWithShape="1">
          <a:blip r:embed="rId2">
            <a:extLst>
              <a:ext uri="{28A0092B-C50C-407E-A947-70E740481C1C}">
                <a14:useLocalDpi xmlns:a14="http://schemas.microsoft.com/office/drawing/2010/main" val="0"/>
              </a:ext>
            </a:extLst>
          </a:blip>
          <a:srcRect l="214" t="8758" r="2280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DC0F5EC5-3BAA-44F5-9DA8-28540115F488}"/>
              </a:ext>
            </a:extLst>
          </p:cNvPr>
          <p:cNvSpPr>
            <a:spLocks noGrp="1"/>
          </p:cNvSpPr>
          <p:nvPr>
            <p:ph type="title"/>
          </p:nvPr>
        </p:nvSpPr>
        <p:spPr>
          <a:xfrm>
            <a:off x="477981" y="1122363"/>
            <a:ext cx="4023360" cy="3204134"/>
          </a:xfrm>
        </p:spPr>
        <p:txBody>
          <a:bodyPr vert="horz" lIns="91440" tIns="45720" rIns="91440" bIns="45720" rtlCol="0" anchor="ctr">
            <a:normAutofit/>
          </a:bodyPr>
          <a:lstStyle/>
          <a:p>
            <a:pPr algn="ctr" rtl="0"/>
            <a:r>
              <a:rPr lang="en-US" sz="7200" dirty="0"/>
              <a:t>Machine learning</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תיבת טקסט 4">
            <a:extLst>
              <a:ext uri="{FF2B5EF4-FFF2-40B4-BE49-F238E27FC236}">
                <a16:creationId xmlns:a16="http://schemas.microsoft.com/office/drawing/2014/main" id="{4265C7BD-8CF2-4A02-99EF-925DF1265317}"/>
              </a:ext>
            </a:extLst>
          </p:cNvPr>
          <p:cNvSpPr txBox="1"/>
          <p:nvPr/>
        </p:nvSpPr>
        <p:spPr>
          <a:xfrm>
            <a:off x="272698" y="545393"/>
            <a:ext cx="1593908" cy="369332"/>
          </a:xfrm>
          <a:prstGeom prst="rect">
            <a:avLst/>
          </a:prstGeom>
          <a:solidFill>
            <a:schemeClr val="bg1"/>
          </a:solidFill>
        </p:spPr>
        <p:txBody>
          <a:bodyPr wrap="square" rtlCol="1">
            <a:spAutoFit/>
          </a:bodyPr>
          <a:lstStyle/>
          <a:p>
            <a:endParaRPr lang="he-IL" dirty="0">
              <a:solidFill>
                <a:schemeClr val="bg1"/>
              </a:solidFill>
            </a:endParaRPr>
          </a:p>
        </p:txBody>
      </p:sp>
    </p:spTree>
    <p:extLst>
      <p:ext uri="{BB962C8B-B14F-4D97-AF65-F5344CB8AC3E}">
        <p14:creationId xmlns:p14="http://schemas.microsoft.com/office/powerpoint/2010/main" val="266985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מציין מיקום תוכן 9" descr="תמונה שמכילה טקסט, אלקטרוניקה, תצוגה&#10;&#10;התיאור נוצר באופן אוטומטי">
            <a:extLst>
              <a:ext uri="{FF2B5EF4-FFF2-40B4-BE49-F238E27FC236}">
                <a16:creationId xmlns:a16="http://schemas.microsoft.com/office/drawing/2014/main" id="{D7C0CB41-D9F8-4FCC-A97E-A247933AF5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2653" l="9783" r="89946">
                        <a14:foregroundMark x1="71196" y1="10000" x2="33152" y2="36531"/>
                        <a14:foregroundMark x1="33152" y1="36531" x2="35598" y2="53469"/>
                        <a14:foregroundMark x1="70924" y1="11429" x2="41848" y2="12041"/>
                        <a14:foregroundMark x1="62500" y1="9796" x2="24185" y2="11224"/>
                        <a14:foregroundMark x1="41304" y1="9184" x2="22011" y2="18776"/>
                        <a14:foregroundMark x1="22011" y1="18776" x2="30163" y2="75918"/>
                        <a14:foregroundMark x1="30163" y1="75918" x2="40217" y2="89592"/>
                        <a14:foregroundMark x1="24457" y1="8367" x2="35598" y2="7143"/>
                        <a14:foregroundMark x1="41576" y1="7551" x2="71467" y2="7143"/>
                        <a14:foregroundMark x1="71467" y1="7143" x2="74185" y2="73673"/>
                        <a14:foregroundMark x1="74185" y1="73673" x2="64946" y2="89592"/>
                        <a14:foregroundMark x1="64946" y1="89592" x2="41576" y2="88163"/>
                        <a14:foregroundMark x1="41576" y1="88163" x2="27174" y2="76327"/>
                        <a14:foregroundMark x1="27174" y1="76327" x2="25815" y2="34082"/>
                        <a14:foregroundMark x1="25815" y1="34082" x2="21196" y2="38776"/>
                        <a14:foregroundMark x1="77174" y1="13061" x2="76630" y2="80000"/>
                        <a14:foregroundMark x1="76630" y1="80000" x2="67391" y2="92653"/>
                        <a14:foregroundMark x1="67391" y1="92653" x2="31250" y2="92041"/>
                        <a14:foregroundMark x1="78261" y1="27959" x2="79076" y2="72857"/>
                        <a14:foregroundMark x1="22283" y1="23673" x2="21196" y2="78163"/>
                        <a14:foregroundMark x1="22283" y1="57755" x2="22011" y2="85714"/>
                        <a14:foregroundMark x1="27989" y1="76939" x2="36685" y2="37551"/>
                        <a14:foregroundMark x1="34783" y1="51020" x2="55978" y2="80612"/>
                        <a14:foregroundMark x1="55978" y1="80612" x2="55978" y2="80612"/>
                        <a14:foregroundMark x1="55435" y1="70000" x2="50815" y2="41020"/>
                        <a14:foregroundMark x1="53533" y1="53061" x2="70652" y2="78571"/>
                        <a14:foregroundMark x1="72554" y1="81224" x2="69837" y2="38163"/>
                      </a14:backgroundRemoval>
                    </a14:imgEffect>
                  </a14:imgLayer>
                </a14:imgProps>
              </a:ext>
              <a:ext uri="{28A0092B-C50C-407E-A947-70E740481C1C}">
                <a14:useLocalDpi xmlns:a14="http://schemas.microsoft.com/office/drawing/2010/main" val="0"/>
              </a:ext>
            </a:extLst>
          </a:blip>
          <a:stretch>
            <a:fillRect/>
          </a:stretch>
        </p:blipFill>
        <p:spPr>
          <a:xfrm>
            <a:off x="10103271" y="2366922"/>
            <a:ext cx="2068799" cy="2754651"/>
          </a:xfrm>
          <a:prstGeom prst="rect">
            <a:avLst/>
          </a:prstGeom>
        </p:spPr>
      </p:pic>
      <p:pic>
        <p:nvPicPr>
          <p:cNvPr id="57" name="מציין מיקום תוכן 9" descr="תמונה שמכילה טקסט, אלקטרוניקה, תצוגה&#10;&#10;התיאור נוצר באופן אוטומטי">
            <a:extLst>
              <a:ext uri="{FF2B5EF4-FFF2-40B4-BE49-F238E27FC236}">
                <a16:creationId xmlns:a16="http://schemas.microsoft.com/office/drawing/2014/main" id="{8D75F961-15BA-4397-ACB5-B8F0F0A5A6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2653" l="9783" r="89946">
                        <a14:foregroundMark x1="71196" y1="10000" x2="33152" y2="36531"/>
                        <a14:foregroundMark x1="33152" y1="36531" x2="35598" y2="53469"/>
                        <a14:foregroundMark x1="70924" y1="11429" x2="41848" y2="12041"/>
                        <a14:foregroundMark x1="62500" y1="9796" x2="24185" y2="11224"/>
                        <a14:foregroundMark x1="41304" y1="9184" x2="22011" y2="18776"/>
                        <a14:foregroundMark x1="22011" y1="18776" x2="30163" y2="75918"/>
                        <a14:foregroundMark x1="30163" y1="75918" x2="40217" y2="89592"/>
                        <a14:foregroundMark x1="24457" y1="8367" x2="35598" y2="7143"/>
                        <a14:foregroundMark x1="41576" y1="7551" x2="71467" y2="7143"/>
                        <a14:foregroundMark x1="71467" y1="7143" x2="74185" y2="73673"/>
                        <a14:foregroundMark x1="74185" y1="73673" x2="64946" y2="89592"/>
                        <a14:foregroundMark x1="64946" y1="89592" x2="41576" y2="88163"/>
                        <a14:foregroundMark x1="41576" y1="88163" x2="27174" y2="76327"/>
                        <a14:foregroundMark x1="27174" y1="76327" x2="25815" y2="34082"/>
                        <a14:foregroundMark x1="25815" y1="34082" x2="21196" y2="38776"/>
                        <a14:foregroundMark x1="77174" y1="13061" x2="76630" y2="80000"/>
                        <a14:foregroundMark x1="76630" y1="80000" x2="67391" y2="92653"/>
                        <a14:foregroundMark x1="67391" y1="92653" x2="31250" y2="92041"/>
                        <a14:foregroundMark x1="78261" y1="27959" x2="79076" y2="72857"/>
                        <a14:foregroundMark x1="22283" y1="23673" x2="21196" y2="78163"/>
                        <a14:foregroundMark x1="22283" y1="57755" x2="22011" y2="85714"/>
                        <a14:foregroundMark x1="27989" y1="76939" x2="36685" y2="37551"/>
                        <a14:foregroundMark x1="34783" y1="51020" x2="55978" y2="80612"/>
                        <a14:foregroundMark x1="55978" y1="80612" x2="55978" y2="80612"/>
                        <a14:foregroundMark x1="55435" y1="70000" x2="50815" y2="41020"/>
                        <a14:foregroundMark x1="53533" y1="53061" x2="70652" y2="78571"/>
                        <a14:foregroundMark x1="72554" y1="81224" x2="69837" y2="38163"/>
                      </a14:backgroundRemoval>
                    </a14:imgEffect>
                  </a14:imgLayer>
                </a14:imgProps>
              </a:ext>
              <a:ext uri="{28A0092B-C50C-407E-A947-70E740481C1C}">
                <a14:useLocalDpi xmlns:a14="http://schemas.microsoft.com/office/drawing/2010/main" val="0"/>
              </a:ext>
            </a:extLst>
          </a:blip>
          <a:stretch>
            <a:fillRect/>
          </a:stretch>
        </p:blipFill>
        <p:spPr>
          <a:xfrm>
            <a:off x="8105134" y="2366922"/>
            <a:ext cx="2068799" cy="2754651"/>
          </a:xfrm>
          <a:prstGeom prst="rect">
            <a:avLst/>
          </a:prstGeom>
        </p:spPr>
      </p:pic>
      <p:pic>
        <p:nvPicPr>
          <p:cNvPr id="54" name="מציין מיקום תוכן 9" descr="תמונה שמכילה טקסט, אלקטרוניקה, תצוגה&#10;&#10;התיאור נוצר באופן אוטומטי">
            <a:extLst>
              <a:ext uri="{FF2B5EF4-FFF2-40B4-BE49-F238E27FC236}">
                <a16:creationId xmlns:a16="http://schemas.microsoft.com/office/drawing/2014/main" id="{8B685E47-E465-4638-B1E6-107ECD2B0D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2653" l="9783" r="89946">
                        <a14:foregroundMark x1="71196" y1="10000" x2="33152" y2="36531"/>
                        <a14:foregroundMark x1="33152" y1="36531" x2="35598" y2="53469"/>
                        <a14:foregroundMark x1="70924" y1="11429" x2="41848" y2="12041"/>
                        <a14:foregroundMark x1="62500" y1="9796" x2="24185" y2="11224"/>
                        <a14:foregroundMark x1="41304" y1="9184" x2="22011" y2="18776"/>
                        <a14:foregroundMark x1="22011" y1="18776" x2="30163" y2="75918"/>
                        <a14:foregroundMark x1="30163" y1="75918" x2="40217" y2="89592"/>
                        <a14:foregroundMark x1="24457" y1="8367" x2="35598" y2="7143"/>
                        <a14:foregroundMark x1="41576" y1="7551" x2="71467" y2="7143"/>
                        <a14:foregroundMark x1="71467" y1="7143" x2="74185" y2="73673"/>
                        <a14:foregroundMark x1="74185" y1="73673" x2="64946" y2="89592"/>
                        <a14:foregroundMark x1="64946" y1="89592" x2="41576" y2="88163"/>
                        <a14:foregroundMark x1="41576" y1="88163" x2="27174" y2="76327"/>
                        <a14:foregroundMark x1="27174" y1="76327" x2="25815" y2="34082"/>
                        <a14:foregroundMark x1="25815" y1="34082" x2="21196" y2="38776"/>
                        <a14:foregroundMark x1="77174" y1="13061" x2="76630" y2="80000"/>
                        <a14:foregroundMark x1="76630" y1="80000" x2="67391" y2="92653"/>
                        <a14:foregroundMark x1="67391" y1="92653" x2="31250" y2="92041"/>
                        <a14:foregroundMark x1="78261" y1="27959" x2="79076" y2="72857"/>
                        <a14:foregroundMark x1="22283" y1="23673" x2="21196" y2="78163"/>
                        <a14:foregroundMark x1="22283" y1="57755" x2="22011" y2="85714"/>
                        <a14:foregroundMark x1="27989" y1="76939" x2="36685" y2="37551"/>
                        <a14:foregroundMark x1="34783" y1="51020" x2="55978" y2="80612"/>
                        <a14:foregroundMark x1="55978" y1="80612" x2="55978" y2="80612"/>
                        <a14:foregroundMark x1="55435" y1="70000" x2="50815" y2="41020"/>
                        <a14:foregroundMark x1="53533" y1="53061" x2="70652" y2="78571"/>
                        <a14:foregroundMark x1="72554" y1="81224" x2="69837" y2="38163"/>
                      </a14:backgroundRemoval>
                    </a14:imgEffect>
                  </a14:imgLayer>
                </a14:imgProps>
              </a:ext>
              <a:ext uri="{28A0092B-C50C-407E-A947-70E740481C1C}">
                <a14:useLocalDpi xmlns:a14="http://schemas.microsoft.com/office/drawing/2010/main" val="0"/>
              </a:ext>
            </a:extLst>
          </a:blip>
          <a:stretch>
            <a:fillRect/>
          </a:stretch>
        </p:blipFill>
        <p:spPr>
          <a:xfrm>
            <a:off x="6094291" y="2366923"/>
            <a:ext cx="2068799" cy="2754651"/>
          </a:xfrm>
          <a:prstGeom prst="rect">
            <a:avLst/>
          </a:prstGeom>
        </p:spPr>
      </p:pic>
      <p:pic>
        <p:nvPicPr>
          <p:cNvPr id="49" name="מציין מיקום תוכן 9" descr="תמונה שמכילה טקסט, אלקטרוניקה, תצוגה&#10;&#10;התיאור נוצר באופן אוטומטי">
            <a:extLst>
              <a:ext uri="{FF2B5EF4-FFF2-40B4-BE49-F238E27FC236}">
                <a16:creationId xmlns:a16="http://schemas.microsoft.com/office/drawing/2014/main" id="{A1902322-2B9F-4573-A93D-A08D0BEE4D2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2653" l="9783" r="89946">
                        <a14:foregroundMark x1="71196" y1="10000" x2="33152" y2="36531"/>
                        <a14:foregroundMark x1="33152" y1="36531" x2="35598" y2="53469"/>
                        <a14:foregroundMark x1="70924" y1="11429" x2="41848" y2="12041"/>
                        <a14:foregroundMark x1="62500" y1="9796" x2="24185" y2="11224"/>
                        <a14:foregroundMark x1="41304" y1="9184" x2="22011" y2="18776"/>
                        <a14:foregroundMark x1="22011" y1="18776" x2="30163" y2="75918"/>
                        <a14:foregroundMark x1="30163" y1="75918" x2="40217" y2="89592"/>
                        <a14:foregroundMark x1="24457" y1="8367" x2="35598" y2="7143"/>
                        <a14:foregroundMark x1="41576" y1="7551" x2="71467" y2="7143"/>
                        <a14:foregroundMark x1="71467" y1="7143" x2="74185" y2="73673"/>
                        <a14:foregroundMark x1="74185" y1="73673" x2="64946" y2="89592"/>
                        <a14:foregroundMark x1="64946" y1="89592" x2="41576" y2="88163"/>
                        <a14:foregroundMark x1="41576" y1="88163" x2="27174" y2="76327"/>
                        <a14:foregroundMark x1="27174" y1="76327" x2="25815" y2="34082"/>
                        <a14:foregroundMark x1="25815" y1="34082" x2="21196" y2="38776"/>
                        <a14:foregroundMark x1="77174" y1="13061" x2="76630" y2="80000"/>
                        <a14:foregroundMark x1="76630" y1="80000" x2="67391" y2="92653"/>
                        <a14:foregroundMark x1="67391" y1="92653" x2="31250" y2="92041"/>
                        <a14:foregroundMark x1="78261" y1="27959" x2="79076" y2="72857"/>
                        <a14:foregroundMark x1="22283" y1="23673" x2="21196" y2="78163"/>
                        <a14:foregroundMark x1="22283" y1="57755" x2="22011" y2="85714"/>
                        <a14:foregroundMark x1="27989" y1="76939" x2="36685" y2="37551"/>
                        <a14:foregroundMark x1="34783" y1="51020" x2="55978" y2="80612"/>
                        <a14:foregroundMark x1="55978" y1="80612" x2="55978" y2="80612"/>
                        <a14:foregroundMark x1="55435" y1="70000" x2="50815" y2="41020"/>
                        <a14:foregroundMark x1="53533" y1="53061" x2="70652" y2="78571"/>
                        <a14:foregroundMark x1="72554" y1="81224" x2="69837" y2="38163"/>
                      </a14:backgroundRemoval>
                    </a14:imgEffect>
                  </a14:imgLayer>
                </a14:imgProps>
              </a:ext>
              <a:ext uri="{28A0092B-C50C-407E-A947-70E740481C1C}">
                <a14:useLocalDpi xmlns:a14="http://schemas.microsoft.com/office/drawing/2010/main" val="0"/>
              </a:ext>
            </a:extLst>
          </a:blip>
          <a:stretch>
            <a:fillRect/>
          </a:stretch>
        </p:blipFill>
        <p:spPr>
          <a:xfrm>
            <a:off x="4047510" y="2366923"/>
            <a:ext cx="2068799" cy="2754651"/>
          </a:xfrm>
          <a:prstGeom prst="rect">
            <a:avLst/>
          </a:prstGeom>
        </p:spPr>
      </p:pic>
      <p:pic>
        <p:nvPicPr>
          <p:cNvPr id="48" name="מציין מיקום תוכן 9" descr="תמונה שמכילה טקסט, אלקטרוניקה, תצוגה&#10;&#10;התיאור נוצר באופן אוטומטי">
            <a:extLst>
              <a:ext uri="{FF2B5EF4-FFF2-40B4-BE49-F238E27FC236}">
                <a16:creationId xmlns:a16="http://schemas.microsoft.com/office/drawing/2014/main" id="{E92BD9F1-9D87-4C65-93C3-51B7391FCE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2653" l="9783" r="89946">
                        <a14:foregroundMark x1="71196" y1="10000" x2="33152" y2="36531"/>
                        <a14:foregroundMark x1="33152" y1="36531" x2="35598" y2="53469"/>
                        <a14:foregroundMark x1="70924" y1="11429" x2="41848" y2="12041"/>
                        <a14:foregroundMark x1="62500" y1="9796" x2="24185" y2="11224"/>
                        <a14:foregroundMark x1="41304" y1="9184" x2="22011" y2="18776"/>
                        <a14:foregroundMark x1="22011" y1="18776" x2="30163" y2="75918"/>
                        <a14:foregroundMark x1="30163" y1="75918" x2="40217" y2="89592"/>
                        <a14:foregroundMark x1="24457" y1="8367" x2="35598" y2="7143"/>
                        <a14:foregroundMark x1="41576" y1="7551" x2="71467" y2="7143"/>
                        <a14:foregroundMark x1="71467" y1="7143" x2="74185" y2="73673"/>
                        <a14:foregroundMark x1="74185" y1="73673" x2="64946" y2="89592"/>
                        <a14:foregroundMark x1="64946" y1="89592" x2="41576" y2="88163"/>
                        <a14:foregroundMark x1="41576" y1="88163" x2="27174" y2="76327"/>
                        <a14:foregroundMark x1="27174" y1="76327" x2="25815" y2="34082"/>
                        <a14:foregroundMark x1="25815" y1="34082" x2="21196" y2="38776"/>
                        <a14:foregroundMark x1="77174" y1="13061" x2="76630" y2="80000"/>
                        <a14:foregroundMark x1="76630" y1="80000" x2="67391" y2="92653"/>
                        <a14:foregroundMark x1="67391" y1="92653" x2="31250" y2="92041"/>
                        <a14:foregroundMark x1="78261" y1="27959" x2="79076" y2="72857"/>
                        <a14:foregroundMark x1="22283" y1="23673" x2="21196" y2="78163"/>
                        <a14:foregroundMark x1="22283" y1="57755" x2="22011" y2="85714"/>
                        <a14:foregroundMark x1="27989" y1="76939" x2="36685" y2="37551"/>
                        <a14:foregroundMark x1="34783" y1="51020" x2="55978" y2="80612"/>
                        <a14:foregroundMark x1="55978" y1="80612" x2="55978" y2="80612"/>
                        <a14:foregroundMark x1="55435" y1="70000" x2="50815" y2="41020"/>
                        <a14:foregroundMark x1="53533" y1="53061" x2="70652" y2="78571"/>
                        <a14:foregroundMark x1="72554" y1="81224" x2="69837" y2="38163"/>
                      </a14:backgroundRemoval>
                    </a14:imgEffect>
                  </a14:imgLayer>
                </a14:imgProps>
              </a:ext>
              <a:ext uri="{28A0092B-C50C-407E-A947-70E740481C1C}">
                <a14:useLocalDpi xmlns:a14="http://schemas.microsoft.com/office/drawing/2010/main" val="0"/>
              </a:ext>
            </a:extLst>
          </a:blip>
          <a:stretch>
            <a:fillRect/>
          </a:stretch>
        </p:blipFill>
        <p:spPr>
          <a:xfrm>
            <a:off x="2027345" y="2366923"/>
            <a:ext cx="2068799" cy="2754651"/>
          </a:xfrm>
          <a:prstGeom prst="rect">
            <a:avLst/>
          </a:prstGeom>
        </p:spPr>
      </p:pic>
      <p:pic>
        <p:nvPicPr>
          <p:cNvPr id="21" name="מציין מיקום תוכן 9" descr="תמונה שמכילה טקסט, אלקטרוניקה, תצוגה&#10;&#10;התיאור נוצר באופן אוטומטי">
            <a:extLst>
              <a:ext uri="{FF2B5EF4-FFF2-40B4-BE49-F238E27FC236}">
                <a16:creationId xmlns:a16="http://schemas.microsoft.com/office/drawing/2014/main" id="{DEF7DDEB-3CA0-4454-8927-448D67E3BB2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2653" l="9783" r="89946">
                        <a14:foregroundMark x1="71196" y1="10000" x2="33152" y2="36531"/>
                        <a14:foregroundMark x1="33152" y1="36531" x2="35598" y2="53469"/>
                        <a14:foregroundMark x1="70924" y1="11429" x2="41848" y2="12041"/>
                        <a14:foregroundMark x1="62500" y1="9796" x2="24185" y2="11224"/>
                        <a14:foregroundMark x1="41304" y1="9184" x2="22011" y2="18776"/>
                        <a14:foregroundMark x1="22011" y1="18776" x2="30163" y2="75918"/>
                        <a14:foregroundMark x1="30163" y1="75918" x2="40217" y2="89592"/>
                        <a14:foregroundMark x1="24457" y1="8367" x2="35598" y2="7143"/>
                        <a14:foregroundMark x1="41576" y1="7551" x2="71467" y2="7143"/>
                        <a14:foregroundMark x1="71467" y1="7143" x2="74185" y2="73673"/>
                        <a14:foregroundMark x1="74185" y1="73673" x2="64946" y2="89592"/>
                        <a14:foregroundMark x1="64946" y1="89592" x2="41576" y2="88163"/>
                        <a14:foregroundMark x1="41576" y1="88163" x2="27174" y2="76327"/>
                        <a14:foregroundMark x1="27174" y1="76327" x2="25815" y2="34082"/>
                        <a14:foregroundMark x1="25815" y1="34082" x2="21196" y2="38776"/>
                        <a14:foregroundMark x1="77174" y1="13061" x2="76630" y2="80000"/>
                        <a14:foregroundMark x1="76630" y1="80000" x2="67391" y2="92653"/>
                        <a14:foregroundMark x1="67391" y1="92653" x2="31250" y2="92041"/>
                        <a14:foregroundMark x1="78261" y1="27959" x2="79076" y2="72857"/>
                        <a14:foregroundMark x1="22283" y1="23673" x2="21196" y2="78163"/>
                        <a14:foregroundMark x1="22283" y1="57755" x2="22011" y2="85714"/>
                        <a14:foregroundMark x1="27989" y1="76939" x2="36685" y2="37551"/>
                        <a14:foregroundMark x1="34783" y1="51020" x2="55978" y2="80612"/>
                        <a14:foregroundMark x1="55978" y1="80612" x2="55978" y2="80612"/>
                        <a14:foregroundMark x1="55435" y1="70000" x2="50815" y2="41020"/>
                        <a14:foregroundMark x1="53533" y1="53061" x2="70652" y2="78571"/>
                        <a14:foregroundMark x1="72554" y1="81224" x2="69837" y2="38163"/>
                      </a14:backgroundRemoval>
                    </a14:imgEffect>
                  </a14:imgLayer>
                </a14:imgProps>
              </a:ext>
              <a:ext uri="{28A0092B-C50C-407E-A947-70E740481C1C}">
                <a14:useLocalDpi xmlns:a14="http://schemas.microsoft.com/office/drawing/2010/main" val="0"/>
              </a:ext>
            </a:extLst>
          </a:blip>
          <a:stretch>
            <a:fillRect/>
          </a:stretch>
        </p:blipFill>
        <p:spPr>
          <a:xfrm>
            <a:off x="17343" y="2366923"/>
            <a:ext cx="2068799" cy="2754651"/>
          </a:xfrm>
          <a:prstGeom prst="rect">
            <a:avLst/>
          </a:prstGeom>
        </p:spPr>
      </p:pic>
      <p:sp>
        <p:nvSpPr>
          <p:cNvPr id="2" name="כותרת 1">
            <a:extLst>
              <a:ext uri="{FF2B5EF4-FFF2-40B4-BE49-F238E27FC236}">
                <a16:creationId xmlns:a16="http://schemas.microsoft.com/office/drawing/2014/main" id="{7D9ABDE7-A329-42E6-8562-73EDDEBC3112}"/>
              </a:ext>
            </a:extLst>
          </p:cNvPr>
          <p:cNvSpPr>
            <a:spLocks noGrp="1"/>
          </p:cNvSpPr>
          <p:nvPr>
            <p:ph type="title"/>
          </p:nvPr>
        </p:nvSpPr>
        <p:spPr>
          <a:xfrm>
            <a:off x="838200" y="-17429"/>
            <a:ext cx="10515600" cy="1125102"/>
          </a:xfrm>
        </p:spPr>
        <p:txBody>
          <a:bodyPr/>
          <a:lstStyle/>
          <a:p>
            <a:pPr algn="ctr"/>
            <a:r>
              <a:rPr lang="en-US" dirty="0"/>
              <a:t>Main Steps</a:t>
            </a:r>
            <a:endParaRPr lang="he-IL" dirty="0"/>
          </a:p>
        </p:txBody>
      </p:sp>
      <p:sp>
        <p:nvSpPr>
          <p:cNvPr id="26" name="תיבת טקסט 25">
            <a:extLst>
              <a:ext uri="{FF2B5EF4-FFF2-40B4-BE49-F238E27FC236}">
                <a16:creationId xmlns:a16="http://schemas.microsoft.com/office/drawing/2014/main" id="{5E926B81-C881-4637-8D2C-080735A7C000}"/>
              </a:ext>
            </a:extLst>
          </p:cNvPr>
          <p:cNvSpPr txBox="1"/>
          <p:nvPr/>
        </p:nvSpPr>
        <p:spPr>
          <a:xfrm>
            <a:off x="2457192" y="2816752"/>
            <a:ext cx="1226614" cy="1754326"/>
          </a:xfrm>
          <a:prstGeom prst="rect">
            <a:avLst/>
          </a:prstGeom>
          <a:noFill/>
        </p:spPr>
        <p:txBody>
          <a:bodyPr wrap="square" rtlCol="1">
            <a:spAutoFit/>
          </a:bodyPr>
          <a:lstStyle/>
          <a:p>
            <a:pPr algn="ctr"/>
            <a:r>
              <a:rPr lang="en-US" dirty="0">
                <a:latin typeface="Calibri" panose="020F0502020204030204" pitchFamily="34" charset="0"/>
                <a:cs typeface="Calibri" panose="020F0502020204030204" pitchFamily="34" charset="0"/>
              </a:rPr>
              <a:t>Acquiring data by scraping the web via selenium</a:t>
            </a:r>
            <a:endParaRPr lang="he-IL" dirty="0">
              <a:latin typeface="Calibri" panose="020F0502020204030204" pitchFamily="34" charset="0"/>
              <a:cs typeface="Calibri" panose="020F0502020204030204" pitchFamily="34" charset="0"/>
            </a:endParaRPr>
          </a:p>
        </p:txBody>
      </p:sp>
      <p:sp>
        <p:nvSpPr>
          <p:cNvPr id="27" name="תיבת טקסט 26">
            <a:extLst>
              <a:ext uri="{FF2B5EF4-FFF2-40B4-BE49-F238E27FC236}">
                <a16:creationId xmlns:a16="http://schemas.microsoft.com/office/drawing/2014/main" id="{6BC3D6F4-A285-4947-BBB8-BCE64DFCC144}"/>
              </a:ext>
            </a:extLst>
          </p:cNvPr>
          <p:cNvSpPr txBox="1"/>
          <p:nvPr/>
        </p:nvSpPr>
        <p:spPr>
          <a:xfrm>
            <a:off x="4414526" y="3186766"/>
            <a:ext cx="1342938" cy="646331"/>
          </a:xfrm>
          <a:prstGeom prst="rect">
            <a:avLst/>
          </a:prstGeom>
          <a:noFill/>
        </p:spPr>
        <p:txBody>
          <a:bodyPr wrap="square" rtlCol="1">
            <a:spAutoFit/>
          </a:bodyPr>
          <a:lstStyle/>
          <a:p>
            <a:pPr algn="ctr"/>
            <a:r>
              <a:rPr lang="en-US" dirty="0">
                <a:latin typeface="Calibri" panose="020F0502020204030204" pitchFamily="34" charset="0"/>
                <a:cs typeface="Calibri" panose="020F0502020204030204" pitchFamily="34" charset="0"/>
              </a:rPr>
              <a:t>Data handling</a:t>
            </a:r>
            <a:endParaRPr lang="he-IL" dirty="0">
              <a:latin typeface="Calibri" panose="020F0502020204030204" pitchFamily="34" charset="0"/>
              <a:cs typeface="Calibri" panose="020F0502020204030204" pitchFamily="34" charset="0"/>
            </a:endParaRPr>
          </a:p>
        </p:txBody>
      </p:sp>
      <p:sp>
        <p:nvSpPr>
          <p:cNvPr id="28" name="תיבת טקסט 27">
            <a:extLst>
              <a:ext uri="{FF2B5EF4-FFF2-40B4-BE49-F238E27FC236}">
                <a16:creationId xmlns:a16="http://schemas.microsoft.com/office/drawing/2014/main" id="{25040232-268F-42C8-854A-1CF931CDF244}"/>
              </a:ext>
            </a:extLst>
          </p:cNvPr>
          <p:cNvSpPr txBox="1"/>
          <p:nvPr/>
        </p:nvSpPr>
        <p:spPr>
          <a:xfrm>
            <a:off x="6446679" y="3292577"/>
            <a:ext cx="1342938" cy="369332"/>
          </a:xfrm>
          <a:prstGeom prst="rect">
            <a:avLst/>
          </a:prstGeom>
          <a:noFill/>
        </p:spPr>
        <p:txBody>
          <a:bodyPr wrap="square" rtlCol="1">
            <a:spAutoFit/>
          </a:bodyPr>
          <a:lstStyle/>
          <a:p>
            <a:pPr algn="ctr"/>
            <a:r>
              <a:rPr lang="en-US" dirty="0">
                <a:latin typeface="Calibri" panose="020F0502020204030204" pitchFamily="34" charset="0"/>
                <a:cs typeface="Calibri" panose="020F0502020204030204" pitchFamily="34" charset="0"/>
              </a:rPr>
              <a:t>EDA</a:t>
            </a:r>
            <a:endParaRPr lang="he-IL" dirty="0">
              <a:latin typeface="Calibri" panose="020F0502020204030204" pitchFamily="34" charset="0"/>
              <a:cs typeface="Calibri" panose="020F0502020204030204" pitchFamily="34" charset="0"/>
            </a:endParaRPr>
          </a:p>
        </p:txBody>
      </p:sp>
      <p:sp>
        <p:nvSpPr>
          <p:cNvPr id="29" name="תיבת טקסט 28">
            <a:extLst>
              <a:ext uri="{FF2B5EF4-FFF2-40B4-BE49-F238E27FC236}">
                <a16:creationId xmlns:a16="http://schemas.microsoft.com/office/drawing/2014/main" id="{B59422C6-6E40-4C45-A257-03F876DD871D}"/>
              </a:ext>
            </a:extLst>
          </p:cNvPr>
          <p:cNvSpPr txBox="1"/>
          <p:nvPr/>
        </p:nvSpPr>
        <p:spPr>
          <a:xfrm>
            <a:off x="8449754" y="3146208"/>
            <a:ext cx="1342938" cy="646331"/>
          </a:xfrm>
          <a:prstGeom prst="rect">
            <a:avLst/>
          </a:prstGeom>
          <a:noFill/>
        </p:spPr>
        <p:txBody>
          <a:bodyPr wrap="square" rtlCol="1">
            <a:spAutoFit/>
          </a:bodyPr>
          <a:lstStyle/>
          <a:p>
            <a:pPr algn="ctr"/>
            <a:r>
              <a:rPr lang="en-US" dirty="0">
                <a:latin typeface="Calibri" panose="020F0502020204030204" pitchFamily="34" charset="0"/>
                <a:cs typeface="Calibri" panose="020F0502020204030204" pitchFamily="34" charset="0"/>
              </a:rPr>
              <a:t>Machine Learning</a:t>
            </a:r>
            <a:endParaRPr lang="he-IL" dirty="0">
              <a:latin typeface="Calibri" panose="020F0502020204030204" pitchFamily="34" charset="0"/>
              <a:cs typeface="Calibri" panose="020F0502020204030204" pitchFamily="34" charset="0"/>
            </a:endParaRPr>
          </a:p>
        </p:txBody>
      </p:sp>
      <p:sp>
        <p:nvSpPr>
          <p:cNvPr id="31" name="תיבת טקסט 30">
            <a:extLst>
              <a:ext uri="{FF2B5EF4-FFF2-40B4-BE49-F238E27FC236}">
                <a16:creationId xmlns:a16="http://schemas.microsoft.com/office/drawing/2014/main" id="{6B8FD43B-75F9-4AE5-B1FB-B5692301B8AE}"/>
              </a:ext>
            </a:extLst>
          </p:cNvPr>
          <p:cNvSpPr txBox="1"/>
          <p:nvPr/>
        </p:nvSpPr>
        <p:spPr>
          <a:xfrm>
            <a:off x="353410" y="3174549"/>
            <a:ext cx="1374960" cy="646331"/>
          </a:xfrm>
          <a:prstGeom prst="rect">
            <a:avLst/>
          </a:prstGeom>
          <a:noFill/>
        </p:spPr>
        <p:txBody>
          <a:bodyPr wrap="square" rtlCol="1">
            <a:spAutoFit/>
          </a:bodyPr>
          <a:lstStyle/>
          <a:p>
            <a:pPr algn="ctr"/>
            <a:r>
              <a:rPr lang="en-US" dirty="0">
                <a:latin typeface="Calibri" panose="020F0502020204030204" pitchFamily="34" charset="0"/>
                <a:cs typeface="Calibri" panose="020F0502020204030204" pitchFamily="34" charset="0"/>
              </a:rPr>
              <a:t>Research question</a:t>
            </a:r>
            <a:endParaRPr lang="he-IL" dirty="0">
              <a:latin typeface="Calibri" panose="020F0502020204030204" pitchFamily="34" charset="0"/>
              <a:cs typeface="Calibri" panose="020F0502020204030204" pitchFamily="34" charset="0"/>
            </a:endParaRPr>
          </a:p>
        </p:txBody>
      </p:sp>
      <p:cxnSp>
        <p:nvCxnSpPr>
          <p:cNvPr id="33" name="מחבר: מרפקי 32">
            <a:extLst>
              <a:ext uri="{FF2B5EF4-FFF2-40B4-BE49-F238E27FC236}">
                <a16:creationId xmlns:a16="http://schemas.microsoft.com/office/drawing/2014/main" id="{76ECBBE7-C4B1-42B3-8B22-EDFA33F3D68D}"/>
              </a:ext>
            </a:extLst>
          </p:cNvPr>
          <p:cNvCxnSpPr>
            <a:cxnSpLocks/>
          </p:cNvCxnSpPr>
          <p:nvPr/>
        </p:nvCxnSpPr>
        <p:spPr>
          <a:xfrm>
            <a:off x="1666252" y="3353971"/>
            <a:ext cx="764510" cy="5700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מחבר: מרפקי 34">
            <a:extLst>
              <a:ext uri="{FF2B5EF4-FFF2-40B4-BE49-F238E27FC236}">
                <a16:creationId xmlns:a16="http://schemas.microsoft.com/office/drawing/2014/main" id="{7D021EF0-FB9E-4977-A6D0-E3D8C3A3729E}"/>
              </a:ext>
            </a:extLst>
          </p:cNvPr>
          <p:cNvCxnSpPr>
            <a:cxnSpLocks/>
          </p:cNvCxnSpPr>
          <p:nvPr/>
        </p:nvCxnSpPr>
        <p:spPr>
          <a:xfrm flipV="1">
            <a:off x="3679289" y="3343334"/>
            <a:ext cx="787905" cy="586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מחבר: מרפקי 51">
            <a:extLst>
              <a:ext uri="{FF2B5EF4-FFF2-40B4-BE49-F238E27FC236}">
                <a16:creationId xmlns:a16="http://schemas.microsoft.com/office/drawing/2014/main" id="{9A031DEB-217E-448D-A4FD-450E02D4BD5A}"/>
              </a:ext>
            </a:extLst>
          </p:cNvPr>
          <p:cNvCxnSpPr>
            <a:cxnSpLocks/>
          </p:cNvCxnSpPr>
          <p:nvPr/>
        </p:nvCxnSpPr>
        <p:spPr>
          <a:xfrm>
            <a:off x="5733970" y="3343334"/>
            <a:ext cx="764510" cy="5700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מחבר: מרפקי 54">
            <a:extLst>
              <a:ext uri="{FF2B5EF4-FFF2-40B4-BE49-F238E27FC236}">
                <a16:creationId xmlns:a16="http://schemas.microsoft.com/office/drawing/2014/main" id="{8809C96B-CCD7-487C-A5B0-283408002778}"/>
              </a:ext>
            </a:extLst>
          </p:cNvPr>
          <p:cNvCxnSpPr>
            <a:cxnSpLocks/>
          </p:cNvCxnSpPr>
          <p:nvPr/>
        </p:nvCxnSpPr>
        <p:spPr>
          <a:xfrm flipV="1">
            <a:off x="7739165" y="3326823"/>
            <a:ext cx="787905" cy="586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מחבר: מרפקי 57">
            <a:extLst>
              <a:ext uri="{FF2B5EF4-FFF2-40B4-BE49-F238E27FC236}">
                <a16:creationId xmlns:a16="http://schemas.microsoft.com/office/drawing/2014/main" id="{81933EEE-DE35-41DC-A42E-FCA34EE2B32F}"/>
              </a:ext>
            </a:extLst>
          </p:cNvPr>
          <p:cNvCxnSpPr>
            <a:cxnSpLocks/>
          </p:cNvCxnSpPr>
          <p:nvPr/>
        </p:nvCxnSpPr>
        <p:spPr>
          <a:xfrm>
            <a:off x="9749011" y="3343334"/>
            <a:ext cx="764510" cy="5700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תיבת טקסט 58">
            <a:extLst>
              <a:ext uri="{FF2B5EF4-FFF2-40B4-BE49-F238E27FC236}">
                <a16:creationId xmlns:a16="http://schemas.microsoft.com/office/drawing/2014/main" id="{88617119-1366-4142-91B9-C4FBE2CA6935}"/>
              </a:ext>
            </a:extLst>
          </p:cNvPr>
          <p:cNvSpPr txBox="1"/>
          <p:nvPr/>
        </p:nvSpPr>
        <p:spPr>
          <a:xfrm>
            <a:off x="10495757" y="3299190"/>
            <a:ext cx="1295071" cy="369332"/>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Conclusions</a:t>
            </a:r>
            <a:endParaRPr lang="he-I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2417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6C572E-930C-47CE-AB03-19B48CC0AF9C}"/>
              </a:ext>
            </a:extLst>
          </p:cNvPr>
          <p:cNvSpPr>
            <a:spLocks noGrp="1"/>
          </p:cNvSpPr>
          <p:nvPr>
            <p:ph type="title"/>
          </p:nvPr>
        </p:nvSpPr>
        <p:spPr>
          <a:xfrm>
            <a:off x="838200" y="244502"/>
            <a:ext cx="10515600" cy="1325563"/>
          </a:xfrm>
        </p:spPr>
        <p:txBody>
          <a:bodyPr/>
          <a:lstStyle/>
          <a:p>
            <a:r>
              <a:rPr lang="en-US" dirty="0"/>
              <a:t>Machine learning</a:t>
            </a:r>
            <a:endParaRPr lang="he-IL" dirty="0"/>
          </a:p>
        </p:txBody>
      </p:sp>
      <p:sp>
        <p:nvSpPr>
          <p:cNvPr id="3" name="תיבת טקסט 2">
            <a:extLst>
              <a:ext uri="{FF2B5EF4-FFF2-40B4-BE49-F238E27FC236}">
                <a16:creationId xmlns:a16="http://schemas.microsoft.com/office/drawing/2014/main" id="{1C4383F5-DE04-449D-93CC-9A31CC9C64AD}"/>
              </a:ext>
            </a:extLst>
          </p:cNvPr>
          <p:cNvSpPr txBox="1"/>
          <p:nvPr/>
        </p:nvSpPr>
        <p:spPr>
          <a:xfrm>
            <a:off x="654341" y="1476462"/>
            <a:ext cx="10515600" cy="5078313"/>
          </a:xfrm>
          <a:prstGeom prst="rect">
            <a:avLst/>
          </a:prstGeom>
          <a:noFill/>
        </p:spPr>
        <p:txBody>
          <a:bodyPr wrap="square" rtlCol="1">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 this section we want to predict the price of the mobile devices using machine learning model.</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First some of our data columns was string(brand-(”apple”,”Samsung”…),nfc-(”yes”/”no”),form factor-(”touch screen”,”slider”…). So, we needed to change them to numeric values that can be used in our model.</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decide to choose linear regression and we made function who split the data frame to 4 sections (x_train,y_train,x_test,y_test)and by the train sections return linear model.</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evaluate the results by r2_score and we got 0.59.</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try to improve the score by adding some columns to our data frame. our strategy of adding columns was to make table coefficient and to see what the most affective attributes on our model. we took those and made new columns of multiplication attribute.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After this manipulation we got 0.605 r2_score.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want to predict price in thousands of rupee and our model mistake in average is about 3500 rupee that translated to 150 Israeli shekel we can afford that kind of mistake.  </a:t>
            </a:r>
          </a:p>
        </p:txBody>
      </p:sp>
    </p:spTree>
    <p:extLst>
      <p:ext uri="{BB962C8B-B14F-4D97-AF65-F5344CB8AC3E}">
        <p14:creationId xmlns:p14="http://schemas.microsoft.com/office/powerpoint/2010/main" val="1572546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145C1EE-8C1E-4F94-A1C9-820B306E15C9}"/>
              </a:ext>
            </a:extLst>
          </p:cNvPr>
          <p:cNvPicPr>
            <a:picLocks noChangeAspect="1"/>
          </p:cNvPicPr>
          <p:nvPr/>
        </p:nvPicPr>
        <p:blipFill>
          <a:blip r:embed="rId2"/>
          <a:stretch>
            <a:fillRect/>
          </a:stretch>
        </p:blipFill>
        <p:spPr>
          <a:xfrm>
            <a:off x="130374" y="213633"/>
            <a:ext cx="5753903" cy="1286054"/>
          </a:xfrm>
          <a:prstGeom prst="rect">
            <a:avLst/>
          </a:prstGeom>
        </p:spPr>
      </p:pic>
      <p:pic>
        <p:nvPicPr>
          <p:cNvPr id="6" name="תמונה 5">
            <a:extLst>
              <a:ext uri="{FF2B5EF4-FFF2-40B4-BE49-F238E27FC236}">
                <a16:creationId xmlns:a16="http://schemas.microsoft.com/office/drawing/2014/main" id="{AAD9B42A-7E6F-4848-BFF3-1356B9756030}"/>
              </a:ext>
            </a:extLst>
          </p:cNvPr>
          <p:cNvPicPr>
            <a:picLocks noChangeAspect="1"/>
          </p:cNvPicPr>
          <p:nvPr/>
        </p:nvPicPr>
        <p:blipFill>
          <a:blip r:embed="rId3"/>
          <a:stretch>
            <a:fillRect/>
          </a:stretch>
        </p:blipFill>
        <p:spPr>
          <a:xfrm>
            <a:off x="130374" y="1677796"/>
            <a:ext cx="5753903" cy="1063001"/>
          </a:xfrm>
          <a:prstGeom prst="rect">
            <a:avLst/>
          </a:prstGeom>
        </p:spPr>
      </p:pic>
      <p:pic>
        <p:nvPicPr>
          <p:cNvPr id="8" name="תמונה 7">
            <a:extLst>
              <a:ext uri="{FF2B5EF4-FFF2-40B4-BE49-F238E27FC236}">
                <a16:creationId xmlns:a16="http://schemas.microsoft.com/office/drawing/2014/main" id="{927E446B-A3DC-4ED0-8432-5D967AF2AF9C}"/>
              </a:ext>
            </a:extLst>
          </p:cNvPr>
          <p:cNvPicPr>
            <a:picLocks noChangeAspect="1"/>
          </p:cNvPicPr>
          <p:nvPr/>
        </p:nvPicPr>
        <p:blipFill>
          <a:blip r:embed="rId4"/>
          <a:stretch>
            <a:fillRect/>
          </a:stretch>
        </p:blipFill>
        <p:spPr>
          <a:xfrm>
            <a:off x="2283505" y="3047217"/>
            <a:ext cx="3238952" cy="924054"/>
          </a:xfrm>
          <a:prstGeom prst="rect">
            <a:avLst/>
          </a:prstGeom>
        </p:spPr>
      </p:pic>
      <p:pic>
        <p:nvPicPr>
          <p:cNvPr id="10" name="תמונה 9">
            <a:extLst>
              <a:ext uri="{FF2B5EF4-FFF2-40B4-BE49-F238E27FC236}">
                <a16:creationId xmlns:a16="http://schemas.microsoft.com/office/drawing/2014/main" id="{B4BE1AD7-C11D-4565-A5FD-FAECA6F60F09}"/>
              </a:ext>
            </a:extLst>
          </p:cNvPr>
          <p:cNvPicPr>
            <a:picLocks noChangeAspect="1"/>
          </p:cNvPicPr>
          <p:nvPr/>
        </p:nvPicPr>
        <p:blipFill>
          <a:blip r:embed="rId5"/>
          <a:stretch>
            <a:fillRect/>
          </a:stretch>
        </p:blipFill>
        <p:spPr>
          <a:xfrm>
            <a:off x="214405" y="3047217"/>
            <a:ext cx="1848108" cy="2967892"/>
          </a:xfrm>
          <a:prstGeom prst="rect">
            <a:avLst/>
          </a:prstGeom>
        </p:spPr>
      </p:pic>
      <p:pic>
        <p:nvPicPr>
          <p:cNvPr id="15" name="תמונה 14">
            <a:extLst>
              <a:ext uri="{FF2B5EF4-FFF2-40B4-BE49-F238E27FC236}">
                <a16:creationId xmlns:a16="http://schemas.microsoft.com/office/drawing/2014/main" id="{A8A65993-A026-49D7-86BA-86D167BD5D8D}"/>
              </a:ext>
            </a:extLst>
          </p:cNvPr>
          <p:cNvPicPr>
            <a:picLocks noChangeAspect="1"/>
          </p:cNvPicPr>
          <p:nvPr/>
        </p:nvPicPr>
        <p:blipFill>
          <a:blip r:embed="rId6"/>
          <a:stretch>
            <a:fillRect/>
          </a:stretch>
        </p:blipFill>
        <p:spPr>
          <a:xfrm>
            <a:off x="6232960" y="2980077"/>
            <a:ext cx="5753903" cy="1456165"/>
          </a:xfrm>
          <a:prstGeom prst="rect">
            <a:avLst/>
          </a:prstGeom>
        </p:spPr>
      </p:pic>
      <p:pic>
        <p:nvPicPr>
          <p:cNvPr id="17" name="תמונה 16">
            <a:extLst>
              <a:ext uri="{FF2B5EF4-FFF2-40B4-BE49-F238E27FC236}">
                <a16:creationId xmlns:a16="http://schemas.microsoft.com/office/drawing/2014/main" id="{D26145E0-BE87-4981-9C8C-7CA619D7195F}"/>
              </a:ext>
            </a:extLst>
          </p:cNvPr>
          <p:cNvPicPr>
            <a:picLocks noChangeAspect="1"/>
          </p:cNvPicPr>
          <p:nvPr/>
        </p:nvPicPr>
        <p:blipFill>
          <a:blip r:embed="rId7"/>
          <a:stretch>
            <a:fillRect/>
          </a:stretch>
        </p:blipFill>
        <p:spPr>
          <a:xfrm>
            <a:off x="6438355" y="969138"/>
            <a:ext cx="3791479" cy="1028844"/>
          </a:xfrm>
          <a:prstGeom prst="rect">
            <a:avLst/>
          </a:prstGeom>
        </p:spPr>
      </p:pic>
      <p:pic>
        <p:nvPicPr>
          <p:cNvPr id="19" name="תמונה 18">
            <a:extLst>
              <a:ext uri="{FF2B5EF4-FFF2-40B4-BE49-F238E27FC236}">
                <a16:creationId xmlns:a16="http://schemas.microsoft.com/office/drawing/2014/main" id="{F0589A0D-D00D-42DB-B921-12B7176769E7}"/>
              </a:ext>
            </a:extLst>
          </p:cNvPr>
          <p:cNvPicPr>
            <a:picLocks noChangeAspect="1"/>
          </p:cNvPicPr>
          <p:nvPr/>
        </p:nvPicPr>
        <p:blipFill>
          <a:blip r:embed="rId8"/>
          <a:stretch>
            <a:fillRect/>
          </a:stretch>
        </p:blipFill>
        <p:spPr>
          <a:xfrm>
            <a:off x="6438355" y="699997"/>
            <a:ext cx="5165610" cy="266737"/>
          </a:xfrm>
          <a:prstGeom prst="rect">
            <a:avLst/>
          </a:prstGeom>
        </p:spPr>
      </p:pic>
      <p:pic>
        <p:nvPicPr>
          <p:cNvPr id="27" name="תמונה 26">
            <a:extLst>
              <a:ext uri="{FF2B5EF4-FFF2-40B4-BE49-F238E27FC236}">
                <a16:creationId xmlns:a16="http://schemas.microsoft.com/office/drawing/2014/main" id="{587960AE-E4FC-4DBA-BE20-E3C25A49A461}"/>
              </a:ext>
            </a:extLst>
          </p:cNvPr>
          <p:cNvPicPr>
            <a:picLocks noChangeAspect="1"/>
          </p:cNvPicPr>
          <p:nvPr/>
        </p:nvPicPr>
        <p:blipFill>
          <a:blip r:embed="rId9"/>
          <a:stretch>
            <a:fillRect/>
          </a:stretch>
        </p:blipFill>
        <p:spPr>
          <a:xfrm>
            <a:off x="6232960" y="4437496"/>
            <a:ext cx="5753903" cy="1200318"/>
          </a:xfrm>
          <a:prstGeom prst="rect">
            <a:avLst/>
          </a:prstGeom>
        </p:spPr>
      </p:pic>
      <p:pic>
        <p:nvPicPr>
          <p:cNvPr id="31" name="תמונה 30">
            <a:extLst>
              <a:ext uri="{FF2B5EF4-FFF2-40B4-BE49-F238E27FC236}">
                <a16:creationId xmlns:a16="http://schemas.microsoft.com/office/drawing/2014/main" id="{7360091C-00C5-49A3-B6EF-E222E5D3A1CA}"/>
              </a:ext>
            </a:extLst>
          </p:cNvPr>
          <p:cNvPicPr>
            <a:picLocks noChangeAspect="1"/>
          </p:cNvPicPr>
          <p:nvPr/>
        </p:nvPicPr>
        <p:blipFill>
          <a:blip r:embed="rId10"/>
          <a:stretch>
            <a:fillRect/>
          </a:stretch>
        </p:blipFill>
        <p:spPr>
          <a:xfrm>
            <a:off x="2236854" y="4117204"/>
            <a:ext cx="3812495" cy="2373813"/>
          </a:xfrm>
          <a:prstGeom prst="rect">
            <a:avLst/>
          </a:prstGeom>
        </p:spPr>
      </p:pic>
    </p:spTree>
    <p:extLst>
      <p:ext uri="{BB962C8B-B14F-4D97-AF65-F5344CB8AC3E}">
        <p14:creationId xmlns:p14="http://schemas.microsoft.com/office/powerpoint/2010/main" val="297608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952DBD85-8469-4F17-8C35-81E02B6175A6}"/>
              </a:ext>
            </a:extLst>
          </p:cNvPr>
          <p:cNvSpPr>
            <a:spLocks noGrp="1"/>
          </p:cNvSpPr>
          <p:nvPr>
            <p:ph type="title"/>
          </p:nvPr>
        </p:nvSpPr>
        <p:spPr>
          <a:xfrm>
            <a:off x="558281" y="28044"/>
            <a:ext cx="10515600" cy="1325563"/>
          </a:xfrm>
        </p:spPr>
        <p:txBody>
          <a:bodyPr/>
          <a:lstStyle/>
          <a:p>
            <a:r>
              <a:rPr lang="en-US" dirty="0"/>
              <a:t>Machine learning</a:t>
            </a:r>
            <a:endParaRPr lang="he-IL" dirty="0"/>
          </a:p>
        </p:txBody>
      </p:sp>
      <p:sp>
        <p:nvSpPr>
          <p:cNvPr id="4" name="תיבת טקסט 3">
            <a:extLst>
              <a:ext uri="{FF2B5EF4-FFF2-40B4-BE49-F238E27FC236}">
                <a16:creationId xmlns:a16="http://schemas.microsoft.com/office/drawing/2014/main" id="{731A3609-BC64-470A-96DE-176941E3D397}"/>
              </a:ext>
            </a:extLst>
          </p:cNvPr>
          <p:cNvSpPr txBox="1"/>
          <p:nvPr/>
        </p:nvSpPr>
        <p:spPr>
          <a:xfrm>
            <a:off x="558281" y="991910"/>
            <a:ext cx="11075438" cy="923330"/>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We also tried to use RandomForestRegressor model to get some other evaluation result.</a:t>
            </a:r>
          </a:p>
          <a:p>
            <a:r>
              <a:rPr lang="en-US" dirty="0">
                <a:latin typeface="Calibri" panose="020F0502020204030204" pitchFamily="34" charset="0"/>
                <a:cs typeface="Calibri" panose="020F0502020204030204" pitchFamily="34" charset="0"/>
              </a:rPr>
              <a:t>We used CV method to find the best number of estimators parameter to our random forest model.</a:t>
            </a:r>
          </a:p>
          <a:p>
            <a:r>
              <a:rPr lang="en-US" dirty="0">
                <a:latin typeface="Calibri" panose="020F0502020204030204" pitchFamily="34" charset="0"/>
                <a:cs typeface="Calibri" panose="020F0502020204030204" pitchFamily="34" charset="0"/>
              </a:rPr>
              <a:t>In this model we got r2_score of 0.7 which is quite better than the linear regression model.</a:t>
            </a:r>
          </a:p>
        </p:txBody>
      </p:sp>
      <p:pic>
        <p:nvPicPr>
          <p:cNvPr id="6" name="תמונה 5">
            <a:extLst>
              <a:ext uri="{FF2B5EF4-FFF2-40B4-BE49-F238E27FC236}">
                <a16:creationId xmlns:a16="http://schemas.microsoft.com/office/drawing/2014/main" id="{72FEDD65-1062-47B5-B12A-5E41ED7FB3E8}"/>
              </a:ext>
            </a:extLst>
          </p:cNvPr>
          <p:cNvPicPr>
            <a:picLocks noChangeAspect="1"/>
          </p:cNvPicPr>
          <p:nvPr/>
        </p:nvPicPr>
        <p:blipFill>
          <a:blip r:embed="rId2"/>
          <a:stretch>
            <a:fillRect/>
          </a:stretch>
        </p:blipFill>
        <p:spPr>
          <a:xfrm>
            <a:off x="455645" y="2045069"/>
            <a:ext cx="9793067" cy="1000265"/>
          </a:xfrm>
          <a:prstGeom prst="rect">
            <a:avLst/>
          </a:prstGeom>
        </p:spPr>
      </p:pic>
      <p:pic>
        <p:nvPicPr>
          <p:cNvPr id="11" name="תמונה 10">
            <a:extLst>
              <a:ext uri="{FF2B5EF4-FFF2-40B4-BE49-F238E27FC236}">
                <a16:creationId xmlns:a16="http://schemas.microsoft.com/office/drawing/2014/main" id="{F24F3169-E636-421D-A657-750919F71271}"/>
              </a:ext>
            </a:extLst>
          </p:cNvPr>
          <p:cNvPicPr>
            <a:picLocks noChangeAspect="1"/>
          </p:cNvPicPr>
          <p:nvPr/>
        </p:nvPicPr>
        <p:blipFill>
          <a:blip r:embed="rId3"/>
          <a:stretch>
            <a:fillRect/>
          </a:stretch>
        </p:blipFill>
        <p:spPr>
          <a:xfrm>
            <a:off x="8006831" y="3385221"/>
            <a:ext cx="3662669" cy="2262755"/>
          </a:xfrm>
          <a:prstGeom prst="rect">
            <a:avLst/>
          </a:prstGeom>
        </p:spPr>
      </p:pic>
      <p:pic>
        <p:nvPicPr>
          <p:cNvPr id="15" name="תמונה 14">
            <a:extLst>
              <a:ext uri="{FF2B5EF4-FFF2-40B4-BE49-F238E27FC236}">
                <a16:creationId xmlns:a16="http://schemas.microsoft.com/office/drawing/2014/main" id="{B0A6BABE-A584-4846-B962-D7F1C7FFADED}"/>
              </a:ext>
            </a:extLst>
          </p:cNvPr>
          <p:cNvPicPr>
            <a:picLocks noChangeAspect="1"/>
          </p:cNvPicPr>
          <p:nvPr/>
        </p:nvPicPr>
        <p:blipFill>
          <a:blip r:embed="rId4"/>
          <a:stretch>
            <a:fillRect/>
          </a:stretch>
        </p:blipFill>
        <p:spPr>
          <a:xfrm>
            <a:off x="455645" y="3214581"/>
            <a:ext cx="6131767" cy="1028844"/>
          </a:xfrm>
          <a:prstGeom prst="rect">
            <a:avLst/>
          </a:prstGeom>
        </p:spPr>
      </p:pic>
      <p:sp>
        <p:nvSpPr>
          <p:cNvPr id="16" name="תיבת טקסט 15">
            <a:extLst>
              <a:ext uri="{FF2B5EF4-FFF2-40B4-BE49-F238E27FC236}">
                <a16:creationId xmlns:a16="http://schemas.microsoft.com/office/drawing/2014/main" id="{0717A349-1A4C-4FB3-A784-9ECAB3E204B7}"/>
              </a:ext>
            </a:extLst>
          </p:cNvPr>
          <p:cNvSpPr txBox="1"/>
          <p:nvPr/>
        </p:nvSpPr>
        <p:spPr>
          <a:xfrm>
            <a:off x="396628" y="4286837"/>
            <a:ext cx="7667623" cy="646331"/>
          </a:xfrm>
          <a:prstGeom prst="rect">
            <a:avLst/>
          </a:prstGeom>
          <a:noFill/>
        </p:spPr>
        <p:txBody>
          <a:bodyPr wrap="square" rtlCol="1">
            <a:spAutoFit/>
          </a:bodyPr>
          <a:lstStyle/>
          <a:p>
            <a:r>
              <a:rPr lang="en-US" dirty="0">
                <a:latin typeface="Calibri" panose="020F0502020204030204" pitchFamily="34" charset="0"/>
                <a:cs typeface="Calibri" panose="020F0502020204030204" pitchFamily="34" charset="0"/>
              </a:rPr>
              <a:t>After we created our model, we used it to predict some prices of random phones</a:t>
            </a:r>
            <a:endParaRPr lang="he-IL" dirty="0">
              <a:latin typeface="Calibri" panose="020F0502020204030204" pitchFamily="34" charset="0"/>
              <a:cs typeface="Calibri" panose="020F0502020204030204" pitchFamily="34" charset="0"/>
            </a:endParaRPr>
          </a:p>
        </p:txBody>
      </p:sp>
      <p:pic>
        <p:nvPicPr>
          <p:cNvPr id="5" name="תמונה 4">
            <a:extLst>
              <a:ext uri="{FF2B5EF4-FFF2-40B4-BE49-F238E27FC236}">
                <a16:creationId xmlns:a16="http://schemas.microsoft.com/office/drawing/2014/main" id="{D6B006DD-775F-4CB6-A415-23A60F1D2BBC}"/>
              </a:ext>
            </a:extLst>
          </p:cNvPr>
          <p:cNvPicPr>
            <a:picLocks noChangeAspect="1"/>
          </p:cNvPicPr>
          <p:nvPr/>
        </p:nvPicPr>
        <p:blipFill>
          <a:blip r:embed="rId5"/>
          <a:stretch>
            <a:fillRect/>
          </a:stretch>
        </p:blipFill>
        <p:spPr>
          <a:xfrm>
            <a:off x="455645" y="4900917"/>
            <a:ext cx="7287268" cy="1803489"/>
          </a:xfrm>
          <a:prstGeom prst="rect">
            <a:avLst/>
          </a:prstGeom>
        </p:spPr>
      </p:pic>
    </p:spTree>
    <p:extLst>
      <p:ext uri="{BB962C8B-B14F-4D97-AF65-F5344CB8AC3E}">
        <p14:creationId xmlns:p14="http://schemas.microsoft.com/office/powerpoint/2010/main" val="10536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תמונה 7" descr="תמונה שמכילה טקסט, אדם, חליפה, איש&#10;&#10;התיאור נוצר באופן אוטומטי">
            <a:extLst>
              <a:ext uri="{FF2B5EF4-FFF2-40B4-BE49-F238E27FC236}">
                <a16:creationId xmlns:a16="http://schemas.microsoft.com/office/drawing/2014/main" id="{EDF53735-4C1F-4FA8-9620-5BF316C72BC3}"/>
              </a:ext>
            </a:extLst>
          </p:cNvPr>
          <p:cNvPicPr>
            <a:picLocks noChangeAspect="1"/>
          </p:cNvPicPr>
          <p:nvPr/>
        </p:nvPicPr>
        <p:blipFill rotWithShape="1">
          <a:blip r:embed="rId2">
            <a:extLst>
              <a:ext uri="{28A0092B-C50C-407E-A947-70E740481C1C}">
                <a14:useLocalDpi xmlns:a14="http://schemas.microsoft.com/office/drawing/2010/main" val="0"/>
              </a:ext>
            </a:extLst>
          </a:blip>
          <a:srcRect l="-3786" t="-22829" r="4204" b="3302"/>
          <a:stretch/>
        </p:blipFill>
        <p:spPr>
          <a:xfrm>
            <a:off x="3515998" y="-1704975"/>
            <a:ext cx="8675999" cy="8562975"/>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כותרת 4">
            <a:extLst>
              <a:ext uri="{FF2B5EF4-FFF2-40B4-BE49-F238E27FC236}">
                <a16:creationId xmlns:a16="http://schemas.microsoft.com/office/drawing/2014/main" id="{06C9707A-A155-4D4B-A5AA-3FDCE0037413}"/>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rtl="0"/>
            <a:r>
              <a:rPr lang="en-US" sz="4800" dirty="0"/>
              <a:t>Conclusions</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6"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מלבן 370">
            <a:extLst>
              <a:ext uri="{FF2B5EF4-FFF2-40B4-BE49-F238E27FC236}">
                <a16:creationId xmlns:a16="http://schemas.microsoft.com/office/drawing/2014/main" id="{720D7BA9-CCEC-4A6B-8957-E40E21561A6A}"/>
              </a:ext>
            </a:extLst>
          </p:cNvPr>
          <p:cNvSpPr/>
          <p:nvPr/>
        </p:nvSpPr>
        <p:spPr>
          <a:xfrm>
            <a:off x="130629" y="485192"/>
            <a:ext cx="2164702" cy="8494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ln>
                <a:solidFill>
                  <a:schemeClr val="bg1"/>
                </a:solidFill>
              </a:ln>
              <a:solidFill>
                <a:schemeClr val="bg1"/>
              </a:solidFill>
            </a:endParaRPr>
          </a:p>
        </p:txBody>
      </p:sp>
    </p:spTree>
    <p:extLst>
      <p:ext uri="{BB962C8B-B14F-4D97-AF65-F5344CB8AC3E}">
        <p14:creationId xmlns:p14="http://schemas.microsoft.com/office/powerpoint/2010/main" val="20860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תיבת טקסט 12">
            <a:extLst>
              <a:ext uri="{FF2B5EF4-FFF2-40B4-BE49-F238E27FC236}">
                <a16:creationId xmlns:a16="http://schemas.microsoft.com/office/drawing/2014/main" id="{67544DCA-04C6-42BE-B50E-B75F0578C7A8}"/>
              </a:ext>
            </a:extLst>
          </p:cNvPr>
          <p:cNvSpPr txBox="1"/>
          <p:nvPr/>
        </p:nvSpPr>
        <p:spPr>
          <a:xfrm>
            <a:off x="1112939" y="494950"/>
            <a:ext cx="4479721" cy="769441"/>
          </a:xfrm>
          <a:prstGeom prst="rect">
            <a:avLst/>
          </a:prstGeom>
          <a:noFill/>
        </p:spPr>
        <p:txBody>
          <a:bodyPr wrap="square" rtlCol="1">
            <a:spAutoFit/>
          </a:bodyPr>
          <a:lstStyle/>
          <a:p>
            <a:r>
              <a:rPr lang="en-US" sz="4400" dirty="0"/>
              <a:t>Conclusions</a:t>
            </a:r>
            <a:endParaRPr lang="he-IL" sz="4400" dirty="0"/>
          </a:p>
        </p:txBody>
      </p:sp>
      <p:sp>
        <p:nvSpPr>
          <p:cNvPr id="14" name="תיבת טקסט 13">
            <a:extLst>
              <a:ext uri="{FF2B5EF4-FFF2-40B4-BE49-F238E27FC236}">
                <a16:creationId xmlns:a16="http://schemas.microsoft.com/office/drawing/2014/main" id="{CF0D3E3D-C6A8-4810-AC0F-80AC15AD6508}"/>
              </a:ext>
            </a:extLst>
          </p:cNvPr>
          <p:cNvSpPr txBox="1"/>
          <p:nvPr/>
        </p:nvSpPr>
        <p:spPr>
          <a:xfrm>
            <a:off x="1112939" y="1543574"/>
            <a:ext cx="7969541" cy="4247317"/>
          </a:xfrm>
          <a:prstGeom prst="rect">
            <a:avLst/>
          </a:prstGeom>
          <a:noFill/>
        </p:spPr>
        <p:txBody>
          <a:bodyPr wrap="square" rtlCol="1">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 we thought Apple is the most expensive brand of them all.</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number of brands is very high.</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Surprising hardware like NFC and Barometer has a big impact on the price,</a:t>
            </a:r>
          </a:p>
          <a:p>
            <a:r>
              <a:rPr lang="en-US" dirty="0">
                <a:latin typeface="Calibri" panose="020F0502020204030204" pitchFamily="34" charset="0"/>
                <a:cs typeface="Calibri" panose="020F0502020204030204" pitchFamily="34" charset="0"/>
              </a:rPr>
              <a:t>      While screen size and battery capacity doesn’t affect it as much.</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price of mobile phones increase yearly since 2016.</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Micromax, Samsung and Intex are the 3 biggest brands in relation to the number of phones released by brand.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So far 2014 is the year with the most phones released.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can predict quite accurately the price of mobile devices by specifications.</a:t>
            </a:r>
          </a:p>
        </p:txBody>
      </p:sp>
    </p:spTree>
    <p:extLst>
      <p:ext uri="{BB962C8B-B14F-4D97-AF65-F5344CB8AC3E}">
        <p14:creationId xmlns:p14="http://schemas.microsoft.com/office/powerpoint/2010/main" val="61313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תמונה 2" descr="תמונה שמכילה טקסט, אוסף תמונות&#10;&#10;התיאור נוצר באופן אוטומטי">
            <a:extLst>
              <a:ext uri="{FF2B5EF4-FFF2-40B4-BE49-F238E27FC236}">
                <a16:creationId xmlns:a16="http://schemas.microsoft.com/office/drawing/2014/main" id="{F29A84EE-85B4-4F3B-A2A2-CF43EA75810F}"/>
              </a:ext>
            </a:extLst>
          </p:cNvPr>
          <p:cNvPicPr>
            <a:picLocks noChangeAspect="1"/>
          </p:cNvPicPr>
          <p:nvPr/>
        </p:nvPicPr>
        <p:blipFill rotWithShape="1">
          <a:blip r:embed="rId2">
            <a:extLst>
              <a:ext uri="{28A0092B-C50C-407E-A947-70E740481C1C}">
                <a14:useLocalDpi xmlns:a14="http://schemas.microsoft.com/office/drawing/2010/main" val="0"/>
              </a:ext>
            </a:extLst>
          </a:blip>
          <a:srcRect l="-4893" t="4146" r="13984" b="125"/>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09B1EECF-EB88-45CA-8BF2-E3EE2AC17381}"/>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rtl="0"/>
            <a:r>
              <a:rPr lang="en-US" sz="4800" dirty="0"/>
              <a:t>Thank you!</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מלבן 8">
            <a:extLst>
              <a:ext uri="{FF2B5EF4-FFF2-40B4-BE49-F238E27FC236}">
                <a16:creationId xmlns:a16="http://schemas.microsoft.com/office/drawing/2014/main" id="{2DFA3175-FA62-428C-A6C9-3728DF2D673A}"/>
              </a:ext>
            </a:extLst>
          </p:cNvPr>
          <p:cNvSpPr/>
          <p:nvPr/>
        </p:nvSpPr>
        <p:spPr>
          <a:xfrm>
            <a:off x="130629" y="485192"/>
            <a:ext cx="2164702" cy="8494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ln>
                <a:solidFill>
                  <a:schemeClr val="bg1"/>
                </a:solidFill>
              </a:ln>
              <a:solidFill>
                <a:schemeClr val="bg1"/>
              </a:solidFill>
            </a:endParaRPr>
          </a:p>
        </p:txBody>
      </p:sp>
    </p:spTree>
    <p:extLst>
      <p:ext uri="{BB962C8B-B14F-4D97-AF65-F5344CB8AC3E}">
        <p14:creationId xmlns:p14="http://schemas.microsoft.com/office/powerpoint/2010/main" val="204944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descr="תמונה שמכילה מקורה, שולחן אוכל&#10;&#10;התיאור נוצר באופן אוטומטי">
            <a:extLst>
              <a:ext uri="{FF2B5EF4-FFF2-40B4-BE49-F238E27FC236}">
                <a16:creationId xmlns:a16="http://schemas.microsoft.com/office/drawing/2014/main" id="{7BF6B4BB-54F8-4668-8532-C1C65942DC52}"/>
              </a:ext>
            </a:extLst>
          </p:cNvPr>
          <p:cNvPicPr>
            <a:picLocks noChangeAspect="1"/>
          </p:cNvPicPr>
          <p:nvPr/>
        </p:nvPicPr>
        <p:blipFill rotWithShape="1">
          <a:blip r:embed="rId2">
            <a:extLst>
              <a:ext uri="{28A0092B-C50C-407E-A947-70E740481C1C}">
                <a14:useLocalDpi xmlns:a14="http://schemas.microsoft.com/office/drawing/2010/main" val="0"/>
              </a:ext>
            </a:extLst>
          </a:blip>
          <a:srcRect l="5134" r="24714"/>
          <a:stretch/>
        </p:blipFill>
        <p:spPr>
          <a:xfrm>
            <a:off x="3523488" y="10"/>
            <a:ext cx="8668512" cy="6857990"/>
          </a:xfrm>
          <a:prstGeom prst="rect">
            <a:avLst/>
          </a:prstGeom>
        </p:spPr>
      </p:pic>
      <p:sp>
        <p:nvSpPr>
          <p:cNvPr id="33"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44E89965-7AF3-4286-8F2F-2966A80764B6}"/>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rtl="0"/>
            <a:r>
              <a:rPr lang="en-US" sz="4800" b="1" dirty="0"/>
              <a:t>Research Question</a:t>
            </a:r>
          </a:p>
        </p:txBody>
      </p:sp>
      <p:sp>
        <p:nvSpPr>
          <p:cNvPr id="7" name="מציין מיקום תוכן 6">
            <a:extLst>
              <a:ext uri="{FF2B5EF4-FFF2-40B4-BE49-F238E27FC236}">
                <a16:creationId xmlns:a16="http://schemas.microsoft.com/office/drawing/2014/main" id="{6EF7B5DA-C218-4ADB-9492-EB673CA24A47}"/>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lgn="l" rtl="0">
              <a:buNone/>
            </a:pPr>
            <a:r>
              <a:rPr lang="en-US" sz="2000" b="1" dirty="0"/>
              <a:t>Is it possible to predict the price of a new phone based on its hardware components?</a:t>
            </a:r>
          </a:p>
        </p:txBody>
      </p:sp>
      <p:sp>
        <p:nvSpPr>
          <p:cNvPr id="35"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מלבן 9">
            <a:extLst>
              <a:ext uri="{FF2B5EF4-FFF2-40B4-BE49-F238E27FC236}">
                <a16:creationId xmlns:a16="http://schemas.microsoft.com/office/drawing/2014/main" id="{B9E27155-8E5C-47D5-A1C4-113F2CCD0963}"/>
              </a:ext>
            </a:extLst>
          </p:cNvPr>
          <p:cNvSpPr/>
          <p:nvPr/>
        </p:nvSpPr>
        <p:spPr>
          <a:xfrm>
            <a:off x="477980" y="485192"/>
            <a:ext cx="1408923" cy="7651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661783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מציין מיקום תוכן 76" descr="תמונה שמכילה בניין, חוץ, אדם&#10;&#10;התיאור נוצר באופן אוטומטי">
            <a:extLst>
              <a:ext uri="{FF2B5EF4-FFF2-40B4-BE49-F238E27FC236}">
                <a16:creationId xmlns:a16="http://schemas.microsoft.com/office/drawing/2014/main" id="{E23D2B13-5C5D-4A03-B97F-8898DABB5366}"/>
              </a:ext>
            </a:extLst>
          </p:cNvPr>
          <p:cNvPicPr>
            <a:picLocks noChangeAspect="1"/>
          </p:cNvPicPr>
          <p:nvPr/>
        </p:nvPicPr>
        <p:blipFill rotWithShape="1">
          <a:blip r:embed="rId2">
            <a:extLst>
              <a:ext uri="{28A0092B-C50C-407E-A947-70E740481C1C}">
                <a14:useLocalDpi xmlns:a14="http://schemas.microsoft.com/office/drawing/2010/main" val="0"/>
              </a:ext>
            </a:extLst>
          </a:blip>
          <a:srcRect l="10697" t="1426" r="15298" b="7102"/>
          <a:stretch/>
        </p:blipFill>
        <p:spPr>
          <a:xfrm>
            <a:off x="3522468" y="-36000"/>
            <a:ext cx="8669532" cy="6857990"/>
          </a:xfrm>
          <a:prstGeom prst="rect">
            <a:avLst/>
          </a:prstGeom>
        </p:spPr>
      </p:pic>
      <p:sp>
        <p:nvSpPr>
          <p:cNvPr id="110" name="Rectangle 1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3" name="Rectangle 1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מלבן 80">
            <a:extLst>
              <a:ext uri="{FF2B5EF4-FFF2-40B4-BE49-F238E27FC236}">
                <a16:creationId xmlns:a16="http://schemas.microsoft.com/office/drawing/2014/main" id="{A3EC6B01-97A2-46B6-843D-95B0844A3E8E}"/>
              </a:ext>
            </a:extLst>
          </p:cNvPr>
          <p:cNvSpPr/>
          <p:nvPr/>
        </p:nvSpPr>
        <p:spPr>
          <a:xfrm>
            <a:off x="337070" y="549927"/>
            <a:ext cx="904501" cy="567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FAFE0BB6-1616-4CBC-BBC0-2E83F4A994DB}"/>
              </a:ext>
            </a:extLst>
          </p:cNvPr>
          <p:cNvSpPr>
            <a:spLocks noGrp="1"/>
          </p:cNvSpPr>
          <p:nvPr>
            <p:ph type="title"/>
          </p:nvPr>
        </p:nvSpPr>
        <p:spPr>
          <a:xfrm>
            <a:off x="337070" y="2152887"/>
            <a:ext cx="3955012" cy="1635341"/>
          </a:xfrm>
        </p:spPr>
        <p:txBody>
          <a:bodyPr anchor="ctr">
            <a:normAutofit/>
          </a:bodyPr>
          <a:lstStyle/>
          <a:p>
            <a:r>
              <a:rPr lang="en-US" sz="4000" dirty="0"/>
              <a:t>Crawling and data acquisition</a:t>
            </a:r>
            <a:endParaRPr lang="he-IL" sz="4000" dirty="0"/>
          </a:p>
        </p:txBody>
      </p:sp>
    </p:spTree>
    <p:extLst>
      <p:ext uri="{BB962C8B-B14F-4D97-AF65-F5344CB8AC3E}">
        <p14:creationId xmlns:p14="http://schemas.microsoft.com/office/powerpoint/2010/main" val="108018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FBC83D36-F6CF-478B-A92B-8D09074C950F}"/>
              </a:ext>
            </a:extLst>
          </p:cNvPr>
          <p:cNvPicPr>
            <a:picLocks noChangeAspect="1"/>
          </p:cNvPicPr>
          <p:nvPr/>
        </p:nvPicPr>
        <p:blipFill>
          <a:blip r:embed="rId2"/>
          <a:stretch>
            <a:fillRect/>
          </a:stretch>
        </p:blipFill>
        <p:spPr>
          <a:xfrm>
            <a:off x="5238751" y="227012"/>
            <a:ext cx="6742112" cy="339248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מציין מיקום טקסט 15">
            <a:extLst>
              <a:ext uri="{FF2B5EF4-FFF2-40B4-BE49-F238E27FC236}">
                <a16:creationId xmlns:a16="http://schemas.microsoft.com/office/drawing/2014/main" id="{56ED17AB-E6AE-4D5F-A3C6-9F65AF00164D}"/>
              </a:ext>
            </a:extLst>
          </p:cNvPr>
          <p:cNvSpPr>
            <a:spLocks noGrp="1"/>
          </p:cNvSpPr>
          <p:nvPr>
            <p:ph type="body" sz="half" idx="2"/>
          </p:nvPr>
        </p:nvSpPr>
        <p:spPr>
          <a:xfrm>
            <a:off x="563562" y="260350"/>
            <a:ext cx="5268071" cy="2978150"/>
          </a:xfrm>
        </p:spPr>
        <p:txBody>
          <a:bodyPr>
            <a:normAutofit/>
          </a:bodyPr>
          <a:lstStyle/>
          <a:p>
            <a:pPr algn="l" rtl="0"/>
            <a:r>
              <a:rPr lang="en-US" sz="1800" b="1" dirty="0">
                <a:latin typeface="Calibri" panose="020F0502020204030204" pitchFamily="34" charset="0"/>
                <a:cs typeface="Calibri" panose="020F0502020204030204" pitchFamily="34" charset="0"/>
              </a:rPr>
              <a:t>We used selenium to crawl out data.</a:t>
            </a:r>
          </a:p>
          <a:p>
            <a:pPr algn="l" rtl="0"/>
            <a:r>
              <a:rPr lang="en-US" sz="1800" b="1" dirty="0">
                <a:latin typeface="Calibri" panose="020F0502020204030204" pitchFamily="34" charset="0"/>
                <a:cs typeface="Calibri" panose="020F0502020204030204" pitchFamily="34" charset="0"/>
              </a:rPr>
              <a:t>We split the crawling procedure to 2 steps:</a:t>
            </a:r>
          </a:p>
          <a:p>
            <a:pPr algn="l" rtl="0"/>
            <a:r>
              <a:rPr lang="en-US" sz="1800" b="1" dirty="0">
                <a:latin typeface="Calibri" panose="020F0502020204030204" pitchFamily="34" charset="0"/>
                <a:cs typeface="Calibri" panose="020F0502020204030204" pitchFamily="34" charset="0"/>
              </a:rPr>
              <a:t>In the first step, we collected the URL links </a:t>
            </a:r>
          </a:p>
          <a:p>
            <a:pPr algn="l" rtl="0"/>
            <a:r>
              <a:rPr lang="en-US" sz="1800" b="1" dirty="0">
                <a:latin typeface="Calibri" panose="020F0502020204030204" pitchFamily="34" charset="0"/>
                <a:cs typeface="Calibri" panose="020F0502020204030204" pitchFamily="34" charset="0"/>
              </a:rPr>
              <a:t>from each device and saved it into python list.</a:t>
            </a:r>
          </a:p>
          <a:p>
            <a:pPr algn="l" rtl="0"/>
            <a:r>
              <a:rPr lang="en-US" sz="1800" b="1" dirty="0">
                <a:latin typeface="Calibri" panose="020F0502020204030204" pitchFamily="34" charset="0"/>
                <a:cs typeface="Calibri" panose="020F0502020204030204" pitchFamily="34" charset="0"/>
              </a:rPr>
              <a:t>Each page has 20 mobile devices, so after </a:t>
            </a:r>
          </a:p>
          <a:p>
            <a:pPr algn="l" rtl="0"/>
            <a:r>
              <a:rPr lang="en-US" sz="1800" b="1" dirty="0">
                <a:latin typeface="Calibri" panose="020F0502020204030204" pitchFamily="34" charset="0"/>
                <a:cs typeface="Calibri" panose="020F0502020204030204" pitchFamily="34" charset="0"/>
              </a:rPr>
              <a:t>every 20 devices, we have to “click” the load </a:t>
            </a:r>
          </a:p>
          <a:p>
            <a:pPr algn="l" rtl="0"/>
            <a:r>
              <a:rPr lang="en-US" sz="1800" b="1" dirty="0">
                <a:latin typeface="Calibri" panose="020F0502020204030204" pitchFamily="34" charset="0"/>
                <a:cs typeface="Calibri" panose="020F0502020204030204" pitchFamily="34" charset="0"/>
              </a:rPr>
              <a:t>more CSS script.</a:t>
            </a:r>
            <a:endParaRPr lang="he-IL" sz="1800" b="1" dirty="0">
              <a:latin typeface="Calibri" panose="020F0502020204030204" pitchFamily="34" charset="0"/>
              <a:cs typeface="Calibri" panose="020F0502020204030204" pitchFamily="34" charset="0"/>
            </a:endParaRPr>
          </a:p>
        </p:txBody>
      </p:sp>
      <p:pic>
        <p:nvPicPr>
          <p:cNvPr id="7" name="תמונה 6">
            <a:extLst>
              <a:ext uri="{FF2B5EF4-FFF2-40B4-BE49-F238E27FC236}">
                <a16:creationId xmlns:a16="http://schemas.microsoft.com/office/drawing/2014/main" id="{A61142AD-707B-4919-9D51-48D93101C4E2}"/>
              </a:ext>
            </a:extLst>
          </p:cNvPr>
          <p:cNvPicPr>
            <a:picLocks noChangeAspect="1"/>
          </p:cNvPicPr>
          <p:nvPr/>
        </p:nvPicPr>
        <p:blipFill>
          <a:blip r:embed="rId3"/>
          <a:stretch>
            <a:fillRect/>
          </a:stretch>
        </p:blipFill>
        <p:spPr>
          <a:xfrm>
            <a:off x="133351" y="3619500"/>
            <a:ext cx="7753350" cy="2886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23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ציין מיקום טקסט 7">
            <a:extLst>
              <a:ext uri="{FF2B5EF4-FFF2-40B4-BE49-F238E27FC236}">
                <a16:creationId xmlns:a16="http://schemas.microsoft.com/office/drawing/2014/main" id="{EE129205-6D53-415A-8BF1-7F69D468D193}"/>
              </a:ext>
            </a:extLst>
          </p:cNvPr>
          <p:cNvSpPr>
            <a:spLocks noGrp="1"/>
          </p:cNvSpPr>
          <p:nvPr>
            <p:ph type="body" sz="half" idx="2"/>
          </p:nvPr>
        </p:nvSpPr>
        <p:spPr>
          <a:xfrm>
            <a:off x="7612063" y="405205"/>
            <a:ext cx="3932237" cy="3267076"/>
          </a:xfrm>
        </p:spPr>
        <p:txBody>
          <a:bodyPr>
            <a:noAutofit/>
          </a:bodyPr>
          <a:lstStyle/>
          <a:p>
            <a:pPr algn="l" rtl="0"/>
            <a:r>
              <a:rPr lang="en-US" sz="1600" dirty="0">
                <a:latin typeface="Calibri" panose="020F0502020204030204" pitchFamily="34" charset="0"/>
                <a:cs typeface="Calibri" panose="020F0502020204030204" pitchFamily="34" charset="0"/>
              </a:rPr>
              <a:t>In the second step, we visited every URL link </a:t>
            </a:r>
          </a:p>
          <a:p>
            <a:pPr algn="l" rtl="0"/>
            <a:r>
              <a:rPr lang="en-US" sz="1600" dirty="0">
                <a:latin typeface="Calibri" panose="020F0502020204030204" pitchFamily="34" charset="0"/>
                <a:cs typeface="Calibri" panose="020F0502020204030204" pitchFamily="34" charset="0"/>
              </a:rPr>
              <a:t>from the list that we got from the first step.</a:t>
            </a:r>
          </a:p>
          <a:p>
            <a:pPr algn="l" rtl="0"/>
            <a:r>
              <a:rPr lang="en-US" sz="1600" dirty="0">
                <a:latin typeface="Calibri" panose="020F0502020204030204" pitchFamily="34" charset="0"/>
                <a:cs typeface="Calibri" panose="020F0502020204030204" pitchFamily="34" charset="0"/>
              </a:rPr>
              <a:t>Every instance of mobile device, have a</a:t>
            </a:r>
          </a:p>
          <a:p>
            <a:pPr algn="l" rtl="0"/>
            <a:r>
              <a:rPr lang="en-US" sz="1600" dirty="0">
                <a:latin typeface="Calibri" panose="020F0502020204030204" pitchFamily="34" charset="0"/>
                <a:cs typeface="Calibri" panose="020F0502020204030204" pitchFamily="34" charset="0"/>
              </a:rPr>
              <a:t>few properties tables, we got our</a:t>
            </a:r>
          </a:p>
          <a:p>
            <a:pPr algn="l" rtl="0"/>
            <a:r>
              <a:rPr lang="en-US" sz="1600" dirty="0">
                <a:latin typeface="Calibri" panose="020F0502020204030204" pitchFamily="34" charset="0"/>
                <a:cs typeface="Calibri" panose="020F0502020204030204" pitchFamily="34" charset="0"/>
              </a:rPr>
              <a:t>information from those tables, by exploring</a:t>
            </a:r>
          </a:p>
          <a:p>
            <a:pPr algn="l" rtl="0"/>
            <a:r>
              <a:rPr lang="en-US" sz="1600" dirty="0">
                <a:latin typeface="Calibri" panose="020F0502020204030204" pitchFamily="34" charset="0"/>
                <a:cs typeface="Calibri" panose="020F0502020204030204" pitchFamily="34" charset="0"/>
              </a:rPr>
              <a:t>the HTML code of the website.</a:t>
            </a:r>
          </a:p>
          <a:p>
            <a:pPr algn="l" rtl="0"/>
            <a:r>
              <a:rPr lang="en-US" sz="1600" dirty="0">
                <a:latin typeface="Calibri" panose="020F0502020204030204" pitchFamily="34" charset="0"/>
                <a:cs typeface="Calibri" panose="020F0502020204030204" pitchFamily="34" charset="0"/>
              </a:rPr>
              <a:t>We noticed that the amount of tables </a:t>
            </a:r>
          </a:p>
          <a:p>
            <a:pPr algn="l" rtl="0"/>
            <a:r>
              <a:rPr lang="en-US" sz="1600" dirty="0">
                <a:latin typeface="Calibri" panose="020F0502020204030204" pitchFamily="34" charset="0"/>
                <a:cs typeface="Calibri" panose="020F0502020204030204" pitchFamily="34" charset="0"/>
              </a:rPr>
              <a:t>changed between every instance, and we</a:t>
            </a:r>
          </a:p>
          <a:p>
            <a:pPr algn="l" rtl="0"/>
            <a:r>
              <a:rPr lang="en-US" sz="1600" dirty="0">
                <a:latin typeface="Calibri" panose="020F0502020204030204" pitchFamily="34" charset="0"/>
                <a:cs typeface="Calibri" panose="020F0502020204030204" pitchFamily="34" charset="0"/>
              </a:rPr>
              <a:t>solved that by try and except command.</a:t>
            </a:r>
          </a:p>
          <a:p>
            <a:pPr algn="l" rtl="0"/>
            <a:r>
              <a:rPr lang="en-US" sz="1600" dirty="0">
                <a:latin typeface="Calibri" panose="020F0502020204030204" pitchFamily="34" charset="0"/>
                <a:cs typeface="Calibri" panose="020F0502020204030204" pitchFamily="34" charset="0"/>
              </a:rPr>
              <a:t> </a:t>
            </a:r>
            <a:endParaRPr lang="he-IL" sz="1600" dirty="0">
              <a:latin typeface="Calibri" panose="020F0502020204030204" pitchFamily="34" charset="0"/>
              <a:cs typeface="Calibri" panose="020F0502020204030204" pitchFamily="34" charset="0"/>
            </a:endParaRPr>
          </a:p>
        </p:txBody>
      </p:sp>
      <p:pic>
        <p:nvPicPr>
          <p:cNvPr id="10" name="תמונה 9">
            <a:extLst>
              <a:ext uri="{FF2B5EF4-FFF2-40B4-BE49-F238E27FC236}">
                <a16:creationId xmlns:a16="http://schemas.microsoft.com/office/drawing/2014/main" id="{29634828-4ACB-4A0D-A321-F65F4F9D87F2}"/>
              </a:ext>
            </a:extLst>
          </p:cNvPr>
          <p:cNvPicPr>
            <a:picLocks noChangeAspect="1"/>
          </p:cNvPicPr>
          <p:nvPr/>
        </p:nvPicPr>
        <p:blipFill rotWithShape="1">
          <a:blip r:embed="rId2"/>
          <a:srcRect t="3934"/>
          <a:stretch/>
        </p:blipFill>
        <p:spPr>
          <a:xfrm>
            <a:off x="151552" y="373224"/>
            <a:ext cx="7039823" cy="4932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תמונה 11">
            <a:extLst>
              <a:ext uri="{FF2B5EF4-FFF2-40B4-BE49-F238E27FC236}">
                <a16:creationId xmlns:a16="http://schemas.microsoft.com/office/drawing/2014/main" id="{F989A0AD-6B5A-4BF1-AB2B-E149F6D91CB7}"/>
              </a:ext>
            </a:extLst>
          </p:cNvPr>
          <p:cNvPicPr>
            <a:picLocks noChangeAspect="1"/>
          </p:cNvPicPr>
          <p:nvPr/>
        </p:nvPicPr>
        <p:blipFill>
          <a:blip r:embed="rId3"/>
          <a:stretch>
            <a:fillRect/>
          </a:stretch>
        </p:blipFill>
        <p:spPr>
          <a:xfrm>
            <a:off x="7681505" y="3676650"/>
            <a:ext cx="4034245" cy="2910175"/>
          </a:xfrm>
          <a:prstGeom prst="rect">
            <a:avLst/>
          </a:prstGeom>
        </p:spPr>
      </p:pic>
    </p:spTree>
    <p:extLst>
      <p:ext uri="{BB962C8B-B14F-4D97-AF65-F5344CB8AC3E}">
        <p14:creationId xmlns:p14="http://schemas.microsoft.com/office/powerpoint/2010/main" val="341675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9C436E6C-C629-4B06-B72B-6F9521D7DBAB}"/>
              </a:ext>
            </a:extLst>
          </p:cNvPr>
          <p:cNvSpPr>
            <a:spLocks noGrp="1"/>
          </p:cNvSpPr>
          <p:nvPr>
            <p:ph type="body" sz="half" idx="2"/>
          </p:nvPr>
        </p:nvSpPr>
        <p:spPr>
          <a:xfrm>
            <a:off x="617497" y="1747007"/>
            <a:ext cx="2515808" cy="945859"/>
          </a:xfrm>
        </p:spPr>
        <p:txBody>
          <a:bodyPr/>
          <a:lstStyle/>
          <a:p>
            <a:pPr algn="l"/>
            <a:r>
              <a:rPr lang="en-US" dirty="0">
                <a:latin typeface="Calibri" panose="020F0502020204030204" pitchFamily="34" charset="0"/>
                <a:cs typeface="Calibri" panose="020F0502020204030204" pitchFamily="34" charset="0"/>
              </a:rPr>
              <a:t>The data frame we got after crawling looks like this</a:t>
            </a:r>
            <a:endParaRPr lang="he-IL" dirty="0">
              <a:latin typeface="Calibri" panose="020F0502020204030204" pitchFamily="34" charset="0"/>
              <a:cs typeface="Calibri" panose="020F0502020204030204" pitchFamily="34" charset="0"/>
            </a:endParaRPr>
          </a:p>
        </p:txBody>
      </p:sp>
      <p:pic>
        <p:nvPicPr>
          <p:cNvPr id="6" name="תמונה 5">
            <a:extLst>
              <a:ext uri="{FF2B5EF4-FFF2-40B4-BE49-F238E27FC236}">
                <a16:creationId xmlns:a16="http://schemas.microsoft.com/office/drawing/2014/main" id="{459B08E9-59AF-4579-A2F6-08C5C002C939}"/>
              </a:ext>
            </a:extLst>
          </p:cNvPr>
          <p:cNvPicPr>
            <a:picLocks noChangeAspect="1"/>
          </p:cNvPicPr>
          <p:nvPr/>
        </p:nvPicPr>
        <p:blipFill>
          <a:blip r:embed="rId2"/>
          <a:stretch>
            <a:fillRect/>
          </a:stretch>
        </p:blipFill>
        <p:spPr>
          <a:xfrm>
            <a:off x="3352800" y="818221"/>
            <a:ext cx="8221703" cy="5477803"/>
          </a:xfrm>
          <a:prstGeom prst="rect">
            <a:avLst/>
          </a:prstGeom>
        </p:spPr>
      </p:pic>
    </p:spTree>
    <p:extLst>
      <p:ext uri="{BB962C8B-B14F-4D97-AF65-F5344CB8AC3E}">
        <p14:creationId xmlns:p14="http://schemas.microsoft.com/office/powerpoint/2010/main" val="337450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E3EC869-E7E6-4178-A23D-89ECF5F1F225}"/>
              </a:ext>
            </a:extLst>
          </p:cNvPr>
          <p:cNvSpPr>
            <a:spLocks noGrp="1"/>
          </p:cNvSpPr>
          <p:nvPr>
            <p:ph type="title"/>
          </p:nvPr>
        </p:nvSpPr>
        <p:spPr>
          <a:xfrm>
            <a:off x="716903" y="496985"/>
            <a:ext cx="6523653" cy="1325563"/>
          </a:xfrm>
        </p:spPr>
        <p:txBody>
          <a:bodyPr/>
          <a:lstStyle/>
          <a:p>
            <a:r>
              <a:rPr lang="en-US" dirty="0"/>
              <a:t>Some important points!</a:t>
            </a:r>
            <a:endParaRPr lang="he-IL" dirty="0"/>
          </a:p>
        </p:txBody>
      </p:sp>
      <p:pic>
        <p:nvPicPr>
          <p:cNvPr id="9" name="מציין מיקום תוכן 8" descr="תמונה שמכילה טקסט&#10;&#10;התיאור נוצר באופן אוטומטי">
            <a:extLst>
              <a:ext uri="{FF2B5EF4-FFF2-40B4-BE49-F238E27FC236}">
                <a16:creationId xmlns:a16="http://schemas.microsoft.com/office/drawing/2014/main" id="{E448CFE4-BC9F-403F-9AE0-D0E85A560B9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9077" b="93154" l="22615" r="75538">
                        <a14:foregroundMark x1="51154" y1="9923" x2="51154" y2="9923"/>
                        <a14:foregroundMark x1="52000" y1="9077" x2="52000" y2="9077"/>
                        <a14:foregroundMark x1="74692" y1="63692" x2="74692" y2="63692"/>
                        <a14:foregroundMark x1="74923" y1="47308" x2="74923" y2="47308"/>
                        <a14:foregroundMark x1="75769" y1="64231" x2="75769" y2="64231"/>
                        <a14:foregroundMark x1="22769" y1="50077" x2="22769" y2="50077"/>
                        <a14:foregroundMark x1="52000" y1="90462" x2="52000" y2="90462"/>
                        <a14:foregroundMark x1="50923" y1="93154" x2="50923" y2="93154"/>
                      </a14:backgroundRemoval>
                    </a14:imgEffect>
                  </a14:imgLayer>
                </a14:imgProps>
              </a:ext>
              <a:ext uri="{28A0092B-C50C-407E-A947-70E740481C1C}">
                <a14:useLocalDpi xmlns:a14="http://schemas.microsoft.com/office/drawing/2010/main" val="0"/>
              </a:ext>
            </a:extLst>
          </a:blip>
          <a:srcRect l="19467" r="19786"/>
          <a:stretch/>
        </p:blipFill>
        <p:spPr>
          <a:xfrm>
            <a:off x="9461241" y="244307"/>
            <a:ext cx="1804115" cy="2969870"/>
          </a:xfrm>
        </p:spPr>
      </p:pic>
      <p:sp>
        <p:nvSpPr>
          <p:cNvPr id="11" name="תיבת טקסט 10">
            <a:extLst>
              <a:ext uri="{FF2B5EF4-FFF2-40B4-BE49-F238E27FC236}">
                <a16:creationId xmlns:a16="http://schemas.microsoft.com/office/drawing/2014/main" id="{15121A29-9471-4EEA-B707-A4B2CADF9928}"/>
              </a:ext>
            </a:extLst>
          </p:cNvPr>
          <p:cNvSpPr txBox="1"/>
          <p:nvPr/>
        </p:nvSpPr>
        <p:spPr>
          <a:xfrm>
            <a:off x="408993" y="2403253"/>
            <a:ext cx="9052248" cy="3970318"/>
          </a:xfrm>
          <a:prstGeom prst="rect">
            <a:avLst/>
          </a:prstGeom>
          <a:noFill/>
        </p:spPr>
        <p:txBody>
          <a:bodyPr wrap="square" rtlCol="1">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imported the selenium libraries to out project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crawled all the data from the website: </a:t>
            </a:r>
            <a:r>
              <a:rPr lang="en-US" dirty="0">
                <a:latin typeface="Calibri" panose="020F0502020204030204" pitchFamily="34" charset="0"/>
                <a:cs typeface="Calibri" panose="020F0502020204030204" pitchFamily="34" charset="0"/>
                <a:hlinkClick r:id="rId4"/>
              </a:rPr>
              <a:t>https://gadgets.ndtv.com/mobiles/phone-finder</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explored the HTML code of the sites that we used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procedure of the first step took 2 hours and the procedure of the second step took a few days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Between every instance of phone, we did </a:t>
            </a:r>
            <a:r>
              <a:rPr lang="en-US" dirty="0" err="1">
                <a:latin typeface="Calibri" panose="020F0502020204030204" pitchFamily="34" charset="0"/>
                <a:cs typeface="Calibri" panose="020F0502020204030204" pitchFamily="34" charset="0"/>
              </a:rPr>
              <a:t>time.sleep</a:t>
            </a:r>
            <a:r>
              <a:rPr lang="en-US" dirty="0">
                <a:latin typeface="Calibri" panose="020F0502020204030204" pitchFamily="34" charset="0"/>
                <a:cs typeface="Calibri" panose="020F0502020204030204" pitchFamily="34" charset="0"/>
              </a:rPr>
              <a:t> of 5 seconds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After we finished with the crawling, we Imported the information to a CSV file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497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6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40C8712-70FA-4825-BE8B-BBBB941B0BF3}"/>
              </a:ext>
            </a:extLst>
          </p:cNvPr>
          <p:cNvSpPr>
            <a:spLocks noGrp="1"/>
          </p:cNvSpPr>
          <p:nvPr>
            <p:ph type="title"/>
          </p:nvPr>
        </p:nvSpPr>
        <p:spPr>
          <a:xfrm>
            <a:off x="528790" y="2766218"/>
            <a:ext cx="5120561" cy="1325563"/>
          </a:xfrm>
        </p:spPr>
        <p:txBody>
          <a:bodyPr vert="horz" lIns="91440" tIns="45720" rIns="91440" bIns="45720" rtlCol="0">
            <a:normAutofit/>
          </a:bodyPr>
          <a:lstStyle/>
          <a:p>
            <a:pPr rtl="0"/>
            <a:r>
              <a:rPr lang="en-US" dirty="0"/>
              <a:t>Cleaning and Fixing the Data</a:t>
            </a:r>
          </a:p>
        </p:txBody>
      </p:sp>
      <p:sp>
        <p:nvSpPr>
          <p:cNvPr id="61" name="Oval 6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3" name="מציין מיקום תוכן 42">
            <a:extLst>
              <a:ext uri="{FF2B5EF4-FFF2-40B4-BE49-F238E27FC236}">
                <a16:creationId xmlns:a16="http://schemas.microsoft.com/office/drawing/2014/main" id="{EC324F76-9563-45DE-B4F0-D8042CF38F7F}"/>
              </a:ext>
            </a:extLst>
          </p:cNvPr>
          <p:cNvPicPr>
            <a:picLocks noChangeAspect="1"/>
          </p:cNvPicPr>
          <p:nvPr/>
        </p:nvPicPr>
        <p:blipFill rotWithShape="1">
          <a:blip r:embed="rId2">
            <a:extLst>
              <a:ext uri="{28A0092B-C50C-407E-A947-70E740481C1C}">
                <a14:useLocalDpi xmlns:a14="http://schemas.microsoft.com/office/drawing/2010/main" val="0"/>
              </a:ext>
            </a:extLst>
          </a:blip>
          <a:srcRect l="223" t="3252" r="223" b="3252"/>
          <a:stretch/>
        </p:blipFill>
        <p:spPr>
          <a:xfrm>
            <a:off x="7891152" y="2718001"/>
            <a:ext cx="4300848" cy="41400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62" name="Arc 6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0" name="תמונה 49">
            <a:extLst>
              <a:ext uri="{FF2B5EF4-FFF2-40B4-BE49-F238E27FC236}">
                <a16:creationId xmlns:a16="http://schemas.microsoft.com/office/drawing/2014/main" id="{30AF3292-26EE-4917-B23B-22D29D2FE560}"/>
              </a:ext>
            </a:extLst>
          </p:cNvPr>
          <p:cNvPicPr>
            <a:picLocks noChangeAspect="1"/>
          </p:cNvPicPr>
          <p:nvPr/>
        </p:nvPicPr>
        <p:blipFill>
          <a:blip r:embed="rId3">
            <a:extLst>
              <a:ext uri="{28A0092B-C50C-407E-A947-70E740481C1C}">
                <a14:useLocalDpi xmlns:a14="http://schemas.microsoft.com/office/drawing/2010/main" val="0"/>
              </a:ext>
            </a:extLst>
          </a:blip>
          <a:srcRect l="1683" r="168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1" name="אליפסה 50">
            <a:extLst>
              <a:ext uri="{FF2B5EF4-FFF2-40B4-BE49-F238E27FC236}">
                <a16:creationId xmlns:a16="http://schemas.microsoft.com/office/drawing/2014/main" id="{156B9BBC-A052-43D6-869A-63EA375516E5}"/>
              </a:ext>
            </a:extLst>
          </p:cNvPr>
          <p:cNvSpPr/>
          <p:nvPr/>
        </p:nvSpPr>
        <p:spPr>
          <a:xfrm>
            <a:off x="10319657" y="1296955"/>
            <a:ext cx="1306286" cy="12036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2280329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ערכת נושא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רשת">
  <a:themeElements>
    <a:clrScheme name="רשת">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רשת">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רשת">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659</TotalTime>
  <Words>1176</Words>
  <Application>Microsoft Office PowerPoint</Application>
  <PresentationFormat>מסך רחב</PresentationFormat>
  <Paragraphs>123</Paragraphs>
  <Slides>25</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2</vt:i4>
      </vt:variant>
      <vt:variant>
        <vt:lpstr>כותרות שקופיות</vt:lpstr>
      </vt:variant>
      <vt:variant>
        <vt:i4>25</vt:i4>
      </vt:variant>
    </vt:vector>
  </HeadingPairs>
  <TitlesOfParts>
    <vt:vector size="32" baseType="lpstr">
      <vt:lpstr>Arial</vt:lpstr>
      <vt:lpstr>Arial Nova Cond</vt:lpstr>
      <vt:lpstr>Calibri</vt:lpstr>
      <vt:lpstr>Calibri Light</vt:lpstr>
      <vt:lpstr>Century Gothic</vt:lpstr>
      <vt:lpstr>Office Theme</vt:lpstr>
      <vt:lpstr>רשת</vt:lpstr>
      <vt:lpstr>מצגת של PowerPoint‏</vt:lpstr>
      <vt:lpstr>Main Steps</vt:lpstr>
      <vt:lpstr>Research Question</vt:lpstr>
      <vt:lpstr>Crawling and data acquisition</vt:lpstr>
      <vt:lpstr>מצגת של PowerPoint‏</vt:lpstr>
      <vt:lpstr>מצגת של PowerPoint‏</vt:lpstr>
      <vt:lpstr>מצגת של PowerPoint‏</vt:lpstr>
      <vt:lpstr>Some important points!</vt:lpstr>
      <vt:lpstr>Cleaning and Fixing the Data</vt:lpstr>
      <vt:lpstr>Data Handling </vt:lpstr>
      <vt:lpstr>מצגת של PowerPoint‏</vt:lpstr>
      <vt:lpstr>מצגת של PowerPoint‏</vt:lpstr>
      <vt:lpstr>מצגת של PowerPoint‏</vt:lpstr>
      <vt:lpstr>Exploratory data analysis</vt:lpstr>
      <vt:lpstr>The plot shows us the top 20 companies by the number of phones they released</vt:lpstr>
      <vt:lpstr>מצגת של PowerPoint‏</vt:lpstr>
      <vt:lpstr>מצגת של PowerPoint‏</vt:lpstr>
      <vt:lpstr>מצגת של PowerPoint‏</vt:lpstr>
      <vt:lpstr>Machine learning</vt:lpstr>
      <vt:lpstr>Machine learning</vt:lpstr>
      <vt:lpstr>מצגת של PowerPoint‏</vt:lpstr>
      <vt:lpstr>Machine learning</vt:lpstr>
      <vt:lpstr>Conclusions</vt:lpstr>
      <vt:lpstr>מצגת של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Chen Yakov</dc:creator>
  <cp:lastModifiedBy>Chen Yakov</cp:lastModifiedBy>
  <cp:revision>7</cp:revision>
  <dcterms:created xsi:type="dcterms:W3CDTF">2022-01-25T10:30:39Z</dcterms:created>
  <dcterms:modified xsi:type="dcterms:W3CDTF">2022-01-27T08:02:41Z</dcterms:modified>
</cp:coreProperties>
</file>